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4"/>
    <p:sldMasterId id="2147483783" r:id="rId5"/>
    <p:sldMasterId id="2147483795" r:id="rId6"/>
    <p:sldMasterId id="2147483807" r:id="rId7"/>
    <p:sldMasterId id="2147483843" r:id="rId8"/>
  </p:sldMasterIdLst>
  <p:notesMasterIdLst>
    <p:notesMasterId r:id="rId27"/>
  </p:notesMasterIdLst>
  <p:handoutMasterIdLst>
    <p:handoutMasterId r:id="rId28"/>
  </p:handoutMasterIdLst>
  <p:sldIdLst>
    <p:sldId id="427" r:id="rId9"/>
    <p:sldId id="420" r:id="rId10"/>
    <p:sldId id="419" r:id="rId11"/>
    <p:sldId id="428" r:id="rId12"/>
    <p:sldId id="437" r:id="rId13"/>
    <p:sldId id="434" r:id="rId14"/>
    <p:sldId id="494" r:id="rId15"/>
    <p:sldId id="512" r:id="rId16"/>
    <p:sldId id="479" r:id="rId17"/>
    <p:sldId id="513" r:id="rId18"/>
    <p:sldId id="478" r:id="rId19"/>
    <p:sldId id="489" r:id="rId20"/>
    <p:sldId id="503" r:id="rId21"/>
    <p:sldId id="502" r:id="rId22"/>
    <p:sldId id="505" r:id="rId23"/>
    <p:sldId id="511" r:id="rId24"/>
    <p:sldId id="492" r:id="rId25"/>
    <p:sldId id="449" r:id="rId26"/>
  </p:sldIdLst>
  <p:sldSz cx="9144000" cy="6858000" type="screen4x3"/>
  <p:notesSz cx="6797675" cy="9874250"/>
  <p:defaultTextStyle>
    <a:defPPr>
      <a:defRPr lang="bg-BG"/>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der, Gail B" initials="GBB" lastIdx="19" clrIdx="0"/>
  <p:cmAuthor id="1" name="DTS-Admin" initials="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933FCB"/>
    <a:srgbClr val="E28100"/>
    <a:srgbClr val="F68D00"/>
    <a:srgbClr val="75B140"/>
    <a:srgbClr val="585858"/>
    <a:srgbClr val="FF9F19"/>
    <a:srgbClr val="5C328C"/>
    <a:srgbClr val="381B55"/>
    <a:srgbClr val="494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76460" autoAdjust="0"/>
  </p:normalViewPr>
  <p:slideViewPr>
    <p:cSldViewPr showGuides="1">
      <p:cViewPr varScale="1">
        <p:scale>
          <a:sx n="66" d="100"/>
          <a:sy n="66" d="100"/>
        </p:scale>
        <p:origin x="1044" y="72"/>
      </p:cViewPr>
      <p:guideLst>
        <p:guide orient="horz" pos="2160"/>
        <p:guide pos="2880"/>
      </p:guideLst>
    </p:cSldViewPr>
  </p:slideViewPr>
  <p:notesTextViewPr>
    <p:cViewPr>
      <p:scale>
        <a:sx n="1" d="1"/>
        <a:sy n="1" d="1"/>
      </p:scale>
      <p:origin x="0" y="0"/>
    </p:cViewPr>
  </p:notesTextViewPr>
  <p:sorterViewPr>
    <p:cViewPr>
      <p:scale>
        <a:sx n="100" d="100"/>
        <a:sy n="100" d="100"/>
      </p:scale>
      <p:origin x="0" y="3648"/>
    </p:cViewPr>
  </p:sorterViewPr>
  <p:notesViewPr>
    <p:cSldViewPr showGuides="1">
      <p:cViewPr varScale="1">
        <p:scale>
          <a:sx n="89" d="100"/>
          <a:sy n="89" d="100"/>
        </p:scale>
        <p:origin x="-3126" y="-12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449FF-5D8B-4F45-9009-F07632391F6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D05D3E2-A911-4623-B285-A7FE48D3AA26}">
      <dgm:prSet phldrT="[Text]"/>
      <dgm:spPr>
        <a:solidFill>
          <a:schemeClr val="tx1">
            <a:lumMod val="60000"/>
            <a:lumOff val="40000"/>
          </a:schemeClr>
        </a:solidFill>
      </dgm:spPr>
      <dgm:t>
        <a:bodyPr/>
        <a:lstStyle/>
        <a:p>
          <a:r>
            <a:rPr lang="en-US" dirty="0" smtClean="0"/>
            <a:t>703/081</a:t>
          </a:r>
        </a:p>
        <a:p>
          <a:r>
            <a:rPr lang="en-US" dirty="0" smtClean="0"/>
            <a:t>African Women</a:t>
          </a:r>
          <a:endParaRPr lang="en-US" dirty="0"/>
        </a:p>
      </dgm:t>
    </dgm:pt>
    <dgm:pt modelId="{DDE2F5AC-D151-4D01-B17C-64B3F49C3D8F}" type="parTrans" cxnId="{AEF06924-3F47-42E1-B2D7-969E377A5809}">
      <dgm:prSet/>
      <dgm:spPr/>
      <dgm:t>
        <a:bodyPr/>
        <a:lstStyle/>
        <a:p>
          <a:endParaRPr lang="en-US"/>
        </a:p>
      </dgm:t>
    </dgm:pt>
    <dgm:pt modelId="{0181D3A9-4E6C-44BB-AFEB-609E1CCA899E}" type="sibTrans" cxnId="{AEF06924-3F47-42E1-B2D7-969E377A5809}">
      <dgm:prSet/>
      <dgm:spPr/>
      <dgm:t>
        <a:bodyPr/>
        <a:lstStyle/>
        <a:p>
          <a:endParaRPr lang="en-US"/>
        </a:p>
      </dgm:t>
    </dgm:pt>
    <dgm:pt modelId="{4B760D4D-AE13-46F2-86E0-0C26BAC4E7FA}">
      <dgm:prSet phldrT="[Text]" custT="1"/>
      <dgm:spPr/>
      <dgm:t>
        <a:bodyPr/>
        <a:lstStyle/>
        <a:p>
          <a:r>
            <a:rPr lang="en-US" sz="3200" b="1" dirty="0" smtClean="0"/>
            <a:t>641*</a:t>
          </a:r>
          <a:r>
            <a:rPr lang="en-US" sz="2900" b="1" dirty="0" smtClean="0"/>
            <a:t> of 1,500</a:t>
          </a:r>
          <a:r>
            <a:rPr lang="en-US" sz="2900" dirty="0" smtClean="0"/>
            <a:t> </a:t>
          </a:r>
        </a:p>
        <a:p>
          <a:r>
            <a:rPr lang="en-US" sz="2900" dirty="0" smtClean="0"/>
            <a:t>enrolled</a:t>
          </a:r>
          <a:endParaRPr lang="en-US" sz="2900" dirty="0"/>
        </a:p>
      </dgm:t>
    </dgm:pt>
    <dgm:pt modelId="{4C2DEC8B-41C8-4EF3-B583-3A186622FBC6}" type="parTrans" cxnId="{AFE86554-75B5-4F40-9B6A-901F7B84BA94}">
      <dgm:prSet/>
      <dgm:spPr/>
      <dgm:t>
        <a:bodyPr/>
        <a:lstStyle/>
        <a:p>
          <a:endParaRPr lang="en-US"/>
        </a:p>
      </dgm:t>
    </dgm:pt>
    <dgm:pt modelId="{8735E388-650D-4BF3-A961-86441C269C79}" type="sibTrans" cxnId="{AFE86554-75B5-4F40-9B6A-901F7B84BA94}">
      <dgm:prSet/>
      <dgm:spPr/>
      <dgm:t>
        <a:bodyPr/>
        <a:lstStyle/>
        <a:p>
          <a:endParaRPr lang="en-US"/>
        </a:p>
      </dgm:t>
    </dgm:pt>
    <dgm:pt modelId="{98ECC80E-9AB7-4C04-92BB-2B29CD8F29FE}">
      <dgm:prSet phldrT="[Text]"/>
      <dgm:spPr/>
      <dgm:t>
        <a:bodyPr/>
        <a:lstStyle/>
        <a:p>
          <a:r>
            <a:rPr lang="en-US" dirty="0" smtClean="0"/>
            <a:t>96% retention over 2,690 visits</a:t>
          </a:r>
          <a:endParaRPr lang="en-US" dirty="0"/>
        </a:p>
      </dgm:t>
    </dgm:pt>
    <dgm:pt modelId="{8D31AFFD-4940-4B99-98D0-71906CE20E0A}" type="parTrans" cxnId="{10DF59A2-B964-4076-91D8-702CC0624C5E}">
      <dgm:prSet/>
      <dgm:spPr/>
      <dgm:t>
        <a:bodyPr/>
        <a:lstStyle/>
        <a:p>
          <a:endParaRPr lang="en-US"/>
        </a:p>
      </dgm:t>
    </dgm:pt>
    <dgm:pt modelId="{007BD2C9-9AA3-48E1-A3B5-7AAD481E05E9}" type="sibTrans" cxnId="{10DF59A2-B964-4076-91D8-702CC0624C5E}">
      <dgm:prSet/>
      <dgm:spPr/>
      <dgm:t>
        <a:bodyPr/>
        <a:lstStyle/>
        <a:p>
          <a:endParaRPr lang="en-US"/>
        </a:p>
      </dgm:t>
    </dgm:pt>
    <dgm:pt modelId="{08AB7E1F-3791-4606-A712-24804DF57656}" type="pres">
      <dgm:prSet presAssocID="{D6C449FF-5D8B-4F45-9009-F07632391F68}" presName="diagram" presStyleCnt="0">
        <dgm:presLayoutVars>
          <dgm:chPref val="1"/>
          <dgm:dir/>
          <dgm:animOne val="branch"/>
          <dgm:animLvl val="lvl"/>
          <dgm:resizeHandles/>
        </dgm:presLayoutVars>
      </dgm:prSet>
      <dgm:spPr/>
      <dgm:t>
        <a:bodyPr/>
        <a:lstStyle/>
        <a:p>
          <a:endParaRPr lang="en-US"/>
        </a:p>
      </dgm:t>
    </dgm:pt>
    <dgm:pt modelId="{6C052453-A87F-49BC-8EE2-726CDBB1B5A5}" type="pres">
      <dgm:prSet presAssocID="{6D05D3E2-A911-4623-B285-A7FE48D3AA26}" presName="root" presStyleCnt="0"/>
      <dgm:spPr/>
    </dgm:pt>
    <dgm:pt modelId="{7CBAADF8-402D-4242-B634-1A938F2A60D9}" type="pres">
      <dgm:prSet presAssocID="{6D05D3E2-A911-4623-B285-A7FE48D3AA26}" presName="rootComposite" presStyleCnt="0"/>
      <dgm:spPr/>
    </dgm:pt>
    <dgm:pt modelId="{45E1FFC1-9CC3-40BA-B174-01F9D00E9F78}" type="pres">
      <dgm:prSet presAssocID="{6D05D3E2-A911-4623-B285-A7FE48D3AA26}" presName="rootText" presStyleLbl="node1" presStyleIdx="0" presStyleCnt="1"/>
      <dgm:spPr/>
      <dgm:t>
        <a:bodyPr/>
        <a:lstStyle/>
        <a:p>
          <a:endParaRPr lang="en-US"/>
        </a:p>
      </dgm:t>
    </dgm:pt>
    <dgm:pt modelId="{C58F8A46-F29B-449F-89C9-276B5C98A821}" type="pres">
      <dgm:prSet presAssocID="{6D05D3E2-A911-4623-B285-A7FE48D3AA26}" presName="rootConnector" presStyleLbl="node1" presStyleIdx="0" presStyleCnt="1"/>
      <dgm:spPr/>
      <dgm:t>
        <a:bodyPr/>
        <a:lstStyle/>
        <a:p>
          <a:endParaRPr lang="en-US"/>
        </a:p>
      </dgm:t>
    </dgm:pt>
    <dgm:pt modelId="{C2573FE4-8FF1-4783-917C-1758E59E69EB}" type="pres">
      <dgm:prSet presAssocID="{6D05D3E2-A911-4623-B285-A7FE48D3AA26}" presName="childShape" presStyleCnt="0"/>
      <dgm:spPr/>
    </dgm:pt>
    <dgm:pt modelId="{F95AD0AB-64D1-45AA-A0C4-1799EA5CD41C}" type="pres">
      <dgm:prSet presAssocID="{4C2DEC8B-41C8-4EF3-B583-3A186622FBC6}" presName="Name13" presStyleLbl="parChTrans1D2" presStyleIdx="0" presStyleCnt="2"/>
      <dgm:spPr/>
      <dgm:t>
        <a:bodyPr/>
        <a:lstStyle/>
        <a:p>
          <a:endParaRPr lang="en-US"/>
        </a:p>
      </dgm:t>
    </dgm:pt>
    <dgm:pt modelId="{4F6C8A50-94E8-49CD-BB01-40677B42E2B3}" type="pres">
      <dgm:prSet presAssocID="{4B760D4D-AE13-46F2-86E0-0C26BAC4E7FA}" presName="childText" presStyleLbl="bgAcc1" presStyleIdx="0" presStyleCnt="2" custScaleX="129537">
        <dgm:presLayoutVars>
          <dgm:bulletEnabled val="1"/>
        </dgm:presLayoutVars>
      </dgm:prSet>
      <dgm:spPr/>
      <dgm:t>
        <a:bodyPr/>
        <a:lstStyle/>
        <a:p>
          <a:endParaRPr lang="en-US"/>
        </a:p>
      </dgm:t>
    </dgm:pt>
    <dgm:pt modelId="{18FF9C1D-278C-4D21-A8C3-E4AD16E362A4}" type="pres">
      <dgm:prSet presAssocID="{8D31AFFD-4940-4B99-98D0-71906CE20E0A}" presName="Name13" presStyleLbl="parChTrans1D2" presStyleIdx="1" presStyleCnt="2"/>
      <dgm:spPr/>
      <dgm:t>
        <a:bodyPr/>
        <a:lstStyle/>
        <a:p>
          <a:endParaRPr lang="en-US"/>
        </a:p>
      </dgm:t>
    </dgm:pt>
    <dgm:pt modelId="{AE3CF0E6-259C-479A-AB07-9129193EE0C5}" type="pres">
      <dgm:prSet presAssocID="{98ECC80E-9AB7-4C04-92BB-2B29CD8F29FE}" presName="childText" presStyleLbl="bgAcc1" presStyleIdx="1" presStyleCnt="2" custScaleX="135142">
        <dgm:presLayoutVars>
          <dgm:bulletEnabled val="1"/>
        </dgm:presLayoutVars>
      </dgm:prSet>
      <dgm:spPr/>
      <dgm:t>
        <a:bodyPr/>
        <a:lstStyle/>
        <a:p>
          <a:endParaRPr lang="en-US"/>
        </a:p>
      </dgm:t>
    </dgm:pt>
  </dgm:ptLst>
  <dgm:cxnLst>
    <dgm:cxn modelId="{AEF06924-3F47-42E1-B2D7-969E377A5809}" srcId="{D6C449FF-5D8B-4F45-9009-F07632391F68}" destId="{6D05D3E2-A911-4623-B285-A7FE48D3AA26}" srcOrd="0" destOrd="0" parTransId="{DDE2F5AC-D151-4D01-B17C-64B3F49C3D8F}" sibTransId="{0181D3A9-4E6C-44BB-AFEB-609E1CCA899E}"/>
    <dgm:cxn modelId="{8559EA1C-4063-45F6-B0FB-30FD9C2E7267}" type="presOf" srcId="{6D05D3E2-A911-4623-B285-A7FE48D3AA26}" destId="{45E1FFC1-9CC3-40BA-B174-01F9D00E9F78}" srcOrd="0" destOrd="0" presId="urn:microsoft.com/office/officeart/2005/8/layout/hierarchy3"/>
    <dgm:cxn modelId="{AFE86554-75B5-4F40-9B6A-901F7B84BA94}" srcId="{6D05D3E2-A911-4623-B285-A7FE48D3AA26}" destId="{4B760D4D-AE13-46F2-86E0-0C26BAC4E7FA}" srcOrd="0" destOrd="0" parTransId="{4C2DEC8B-41C8-4EF3-B583-3A186622FBC6}" sibTransId="{8735E388-650D-4BF3-A961-86441C269C79}"/>
    <dgm:cxn modelId="{F7D2A012-6B9B-4306-8E2E-568208DC1E90}" type="presOf" srcId="{D6C449FF-5D8B-4F45-9009-F07632391F68}" destId="{08AB7E1F-3791-4606-A712-24804DF57656}" srcOrd="0" destOrd="0" presId="urn:microsoft.com/office/officeart/2005/8/layout/hierarchy3"/>
    <dgm:cxn modelId="{E4063E6C-7CD9-4300-ACF5-D19F73CB9C16}" type="presOf" srcId="{4B760D4D-AE13-46F2-86E0-0C26BAC4E7FA}" destId="{4F6C8A50-94E8-49CD-BB01-40677B42E2B3}" srcOrd="0" destOrd="0" presId="urn:microsoft.com/office/officeart/2005/8/layout/hierarchy3"/>
    <dgm:cxn modelId="{62D967F9-904A-4B63-8A5D-A360BFA538CB}" type="presOf" srcId="{8D31AFFD-4940-4B99-98D0-71906CE20E0A}" destId="{18FF9C1D-278C-4D21-A8C3-E4AD16E362A4}" srcOrd="0" destOrd="0" presId="urn:microsoft.com/office/officeart/2005/8/layout/hierarchy3"/>
    <dgm:cxn modelId="{10DF59A2-B964-4076-91D8-702CC0624C5E}" srcId="{6D05D3E2-A911-4623-B285-A7FE48D3AA26}" destId="{98ECC80E-9AB7-4C04-92BB-2B29CD8F29FE}" srcOrd="1" destOrd="0" parTransId="{8D31AFFD-4940-4B99-98D0-71906CE20E0A}" sibTransId="{007BD2C9-9AA3-48E1-A3B5-7AAD481E05E9}"/>
    <dgm:cxn modelId="{3DD4AC4F-F052-4940-8AF0-B7962AA7711B}" type="presOf" srcId="{6D05D3E2-A911-4623-B285-A7FE48D3AA26}" destId="{C58F8A46-F29B-449F-89C9-276B5C98A821}" srcOrd="1" destOrd="0" presId="urn:microsoft.com/office/officeart/2005/8/layout/hierarchy3"/>
    <dgm:cxn modelId="{31B66278-9118-4A51-9500-0794F70381B9}" type="presOf" srcId="{98ECC80E-9AB7-4C04-92BB-2B29CD8F29FE}" destId="{AE3CF0E6-259C-479A-AB07-9129193EE0C5}" srcOrd="0" destOrd="0" presId="urn:microsoft.com/office/officeart/2005/8/layout/hierarchy3"/>
    <dgm:cxn modelId="{E1DDFEAF-317A-4092-A0EE-4F42C5307BBE}" type="presOf" srcId="{4C2DEC8B-41C8-4EF3-B583-3A186622FBC6}" destId="{F95AD0AB-64D1-45AA-A0C4-1799EA5CD41C}" srcOrd="0" destOrd="0" presId="urn:microsoft.com/office/officeart/2005/8/layout/hierarchy3"/>
    <dgm:cxn modelId="{80FA536D-B146-45D4-9792-D3CD7D831815}" type="presParOf" srcId="{08AB7E1F-3791-4606-A712-24804DF57656}" destId="{6C052453-A87F-49BC-8EE2-726CDBB1B5A5}" srcOrd="0" destOrd="0" presId="urn:microsoft.com/office/officeart/2005/8/layout/hierarchy3"/>
    <dgm:cxn modelId="{2BEC652B-627E-4102-B164-5AD41B2FD13D}" type="presParOf" srcId="{6C052453-A87F-49BC-8EE2-726CDBB1B5A5}" destId="{7CBAADF8-402D-4242-B634-1A938F2A60D9}" srcOrd="0" destOrd="0" presId="urn:microsoft.com/office/officeart/2005/8/layout/hierarchy3"/>
    <dgm:cxn modelId="{F8FB6102-E981-49F5-A80E-B5839EDAD86E}" type="presParOf" srcId="{7CBAADF8-402D-4242-B634-1A938F2A60D9}" destId="{45E1FFC1-9CC3-40BA-B174-01F9D00E9F78}" srcOrd="0" destOrd="0" presId="urn:microsoft.com/office/officeart/2005/8/layout/hierarchy3"/>
    <dgm:cxn modelId="{EBB41C68-B1E7-4960-932F-DA85204B5CAE}" type="presParOf" srcId="{7CBAADF8-402D-4242-B634-1A938F2A60D9}" destId="{C58F8A46-F29B-449F-89C9-276B5C98A821}" srcOrd="1" destOrd="0" presId="urn:microsoft.com/office/officeart/2005/8/layout/hierarchy3"/>
    <dgm:cxn modelId="{2E838635-ADB2-4BA3-B5F4-A92E20E3B75A}" type="presParOf" srcId="{6C052453-A87F-49BC-8EE2-726CDBB1B5A5}" destId="{C2573FE4-8FF1-4783-917C-1758E59E69EB}" srcOrd="1" destOrd="0" presId="urn:microsoft.com/office/officeart/2005/8/layout/hierarchy3"/>
    <dgm:cxn modelId="{E91F1C39-56C8-492F-8688-C582959D03BE}" type="presParOf" srcId="{C2573FE4-8FF1-4783-917C-1758E59E69EB}" destId="{F95AD0AB-64D1-45AA-A0C4-1799EA5CD41C}" srcOrd="0" destOrd="0" presId="urn:microsoft.com/office/officeart/2005/8/layout/hierarchy3"/>
    <dgm:cxn modelId="{0ED8EC35-1E54-4B9A-946A-42AC60C5BBC2}" type="presParOf" srcId="{C2573FE4-8FF1-4783-917C-1758E59E69EB}" destId="{4F6C8A50-94E8-49CD-BB01-40677B42E2B3}" srcOrd="1" destOrd="0" presId="urn:microsoft.com/office/officeart/2005/8/layout/hierarchy3"/>
    <dgm:cxn modelId="{84F37A2F-775D-43E9-87DB-4CE4B10F1029}" type="presParOf" srcId="{C2573FE4-8FF1-4783-917C-1758E59E69EB}" destId="{18FF9C1D-278C-4D21-A8C3-E4AD16E362A4}" srcOrd="2" destOrd="0" presId="urn:microsoft.com/office/officeart/2005/8/layout/hierarchy3"/>
    <dgm:cxn modelId="{216C5866-1F04-492C-8FD0-7F70E4217B7D}" type="presParOf" srcId="{C2573FE4-8FF1-4783-917C-1758E59E69EB}" destId="{AE3CF0E6-259C-479A-AB07-9129193EE0C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D60B80A-2C96-4AF6-AB53-FB515FF2E252}" type="datetimeFigureOut">
              <a:rPr lang="en-US" smtClean="0"/>
              <a:t>5/5/2017</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1E669C3F-9D7A-469C-8C09-FDACD42E7C9F}" type="slidenum">
              <a:rPr lang="en-US" smtClean="0"/>
              <a:t>‹#›</a:t>
            </a:fld>
            <a:endParaRPr lang="en-US"/>
          </a:p>
        </p:txBody>
      </p:sp>
    </p:spTree>
    <p:extLst>
      <p:ext uri="{BB962C8B-B14F-4D97-AF65-F5344CB8AC3E}">
        <p14:creationId xmlns:p14="http://schemas.microsoft.com/office/powerpoint/2010/main" val="1763824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1363D4-4B18-43AC-81F0-9D7DE0DF3791}" type="datetimeFigureOut">
              <a:rPr lang="bg-BG"/>
              <a:pPr>
                <a:defRPr/>
              </a:pPr>
              <a:t>5.5.2017 г.</a:t>
            </a:fld>
            <a:endParaRPr lang="bg-BG"/>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EF2191-87D4-4AC0-A1CE-DE3B5ADA0783}" type="slidenum">
              <a:rPr lang="bg-BG"/>
              <a:pPr>
                <a:defRPr/>
              </a:pPr>
              <a:t>‹#›</a:t>
            </a:fld>
            <a:endParaRPr lang="bg-BG"/>
          </a:p>
        </p:txBody>
      </p:sp>
    </p:spTree>
    <p:extLst>
      <p:ext uri="{BB962C8B-B14F-4D97-AF65-F5344CB8AC3E}">
        <p14:creationId xmlns:p14="http://schemas.microsoft.com/office/powerpoint/2010/main" val="1091659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kern="1200" dirty="0" smtClean="0">
                <a:solidFill>
                  <a:schemeClr val="tx1"/>
                </a:solidFill>
                <a:effectLst/>
                <a:latin typeface="+mn-lt"/>
                <a:ea typeface="+mn-ea"/>
                <a:cs typeface="+mn-cs"/>
              </a:rPr>
              <a:t>Despite early optimism about immunological approaches to prevent and treat human immunodeficiency virus (HIV), after more than three decades there are no li-censed HIV preventative or therapeutic vaccines. This session outlines the path toward novel vaccine designs that employ active and passive immunization strategies to prevent HIV acquisition.</a:t>
            </a:r>
          </a:p>
          <a:p>
            <a:endParaRPr lang="en-ZW" sz="1200" kern="1200" dirty="0" smtClean="0">
              <a:solidFill>
                <a:schemeClr val="tx1"/>
              </a:solidFill>
              <a:effectLst/>
              <a:latin typeface="+mn-lt"/>
              <a:ea typeface="+mn-ea"/>
              <a:cs typeface="+mn-cs"/>
            </a:endParaRPr>
          </a:p>
          <a:p>
            <a:r>
              <a:rPr lang="en-ZW" sz="1200" kern="1200" dirty="0" smtClean="0">
                <a:solidFill>
                  <a:schemeClr val="tx1"/>
                </a:solidFill>
                <a:effectLst/>
                <a:latin typeface="+mn-lt"/>
                <a:ea typeface="+mn-ea"/>
                <a:cs typeface="+mn-cs"/>
              </a:rPr>
              <a:t>My talk will focus on passive immunisation </a:t>
            </a:r>
            <a:r>
              <a:rPr lang="en-ZA" sz="1200" i="1" kern="1200" dirty="0" smtClean="0">
                <a:solidFill>
                  <a:schemeClr val="tx1"/>
                </a:solidFill>
                <a:effectLst/>
                <a:latin typeface="+mn-lt"/>
                <a:ea typeface="+mn-ea"/>
                <a:cs typeface="+mn-cs"/>
              </a:rPr>
              <a:t>efforts, which are novel to the field</a:t>
            </a:r>
            <a:endParaRPr lang="en-ZW" dirty="0" smtClean="0"/>
          </a:p>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a:t>
            </a:fld>
            <a:endParaRPr lang="bg-BG"/>
          </a:p>
        </p:txBody>
      </p:sp>
    </p:spTree>
    <p:extLst>
      <p:ext uri="{BB962C8B-B14F-4D97-AF65-F5344CB8AC3E}">
        <p14:creationId xmlns:p14="http://schemas.microsoft.com/office/powerpoint/2010/main" val="79935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majority of women not on contraception at screening</a:t>
            </a:r>
          </a:p>
          <a:p>
            <a:pPr>
              <a:buNone/>
            </a:pPr>
            <a:r>
              <a:rPr lang="en-US" dirty="0" smtClean="0"/>
              <a:t>- we partnered with an organization which provides FP services</a:t>
            </a:r>
          </a:p>
          <a:p>
            <a:pPr>
              <a:buNone/>
            </a:pPr>
            <a:r>
              <a:rPr lang="en-US" dirty="0" smtClean="0"/>
              <a:t>-did further training of staff on all contraceptive methods</a:t>
            </a:r>
          </a:p>
          <a:p>
            <a:pPr>
              <a:buNone/>
            </a:pPr>
            <a:r>
              <a:rPr lang="en-US" dirty="0" smtClean="0"/>
              <a:t>lack of knowledge is a major deterrent on contraceptive uptake</a:t>
            </a:r>
          </a:p>
          <a:p>
            <a:pPr>
              <a:buNone/>
            </a:pPr>
            <a:r>
              <a:rPr lang="en-US" dirty="0" smtClean="0"/>
              <a:t>-extensive FP counseling helps </a:t>
            </a:r>
          </a:p>
          <a:p>
            <a:endParaRPr lang="en-ZW"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12</a:t>
            </a:fld>
            <a:endParaRPr lang="bg-BG"/>
          </a:p>
        </p:txBody>
      </p:sp>
    </p:spTree>
    <p:extLst>
      <p:ext uri="{BB962C8B-B14F-4D97-AF65-F5344CB8AC3E}">
        <p14:creationId xmlns:p14="http://schemas.microsoft.com/office/powerpoint/2010/main" val="409109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dirty="0" smtClean="0"/>
              <a:t>The present study will allow us to gather safety and PK data that will inform a larger (efficacy?) study in breast fed infants</a:t>
            </a:r>
          </a:p>
          <a:p>
            <a:endParaRPr lang="en-ZW" dirty="0"/>
          </a:p>
        </p:txBody>
      </p:sp>
      <p:sp>
        <p:nvSpPr>
          <p:cNvPr id="4" name="Slide Number Placeholder 3"/>
          <p:cNvSpPr>
            <a:spLocks noGrp="1"/>
          </p:cNvSpPr>
          <p:nvPr>
            <p:ph type="sldNum" sz="quarter" idx="10"/>
          </p:nvPr>
        </p:nvSpPr>
        <p:spPr/>
        <p:txBody>
          <a:bodyPr/>
          <a:lstStyle/>
          <a:p>
            <a:fld id="{2C5B5820-D148-48C3-991E-DD17D607C8A3}" type="slidenum">
              <a:rPr lang="en-ZW" smtClean="0">
                <a:solidFill>
                  <a:prstClr val="black"/>
                </a:solidFill>
              </a:rPr>
              <a:pPr/>
              <a:t>15</a:t>
            </a:fld>
            <a:endParaRPr lang="en-ZW">
              <a:solidFill>
                <a:prstClr val="black"/>
              </a:solidFill>
            </a:endParaRPr>
          </a:p>
        </p:txBody>
      </p:sp>
    </p:spTree>
    <p:extLst>
      <p:ext uri="{BB962C8B-B14F-4D97-AF65-F5344CB8AC3E}">
        <p14:creationId xmlns:p14="http://schemas.microsoft.com/office/powerpoint/2010/main" val="249699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smtClean="0">
                <a:solidFill>
                  <a:schemeClr val="bg2"/>
                </a:solidFill>
              </a:rPr>
              <a:t>Defining a new path forward:</a:t>
            </a:r>
            <a:endParaRPr lang="en-US" sz="1200" dirty="0" smtClean="0"/>
          </a:p>
          <a:p>
            <a:pPr marL="0" indent="0" algn="l">
              <a:buNone/>
            </a:pPr>
            <a:r>
              <a:rPr lang="en-US" sz="1200" dirty="0" smtClean="0"/>
              <a:t>This is the idea of using an </a:t>
            </a:r>
            <a:r>
              <a:rPr lang="en-US" sz="1200" dirty="0" smtClean="0">
                <a:solidFill>
                  <a:schemeClr val="accent2"/>
                </a:solidFill>
              </a:rPr>
              <a:t>antibody </a:t>
            </a:r>
            <a:r>
              <a:rPr lang="en-US" sz="1200" dirty="0" smtClean="0"/>
              <a:t>made in the lab and giving it to people directly, i.e. using an intravenous (IV) </a:t>
            </a:r>
            <a:r>
              <a:rPr lang="en-US" sz="1200" dirty="0" smtClean="0">
                <a:solidFill>
                  <a:schemeClr val="accent2"/>
                </a:solidFill>
              </a:rPr>
              <a:t>infusion</a:t>
            </a:r>
            <a:r>
              <a:rPr lang="en-US" sz="1200" dirty="0" smtClean="0"/>
              <a:t>, to </a:t>
            </a:r>
            <a:r>
              <a:rPr lang="en-US" sz="1200" dirty="0" smtClean="0">
                <a:solidFill>
                  <a:schemeClr val="accent2"/>
                </a:solidFill>
              </a:rPr>
              <a:t>prevent</a:t>
            </a:r>
            <a:r>
              <a:rPr lang="en-US" sz="1200" dirty="0" smtClean="0">
                <a:solidFill>
                  <a:schemeClr val="accent1"/>
                </a:solidFill>
              </a:rPr>
              <a:t> </a:t>
            </a:r>
            <a:r>
              <a:rPr lang="en-US" sz="1200" dirty="0" smtClean="0"/>
              <a:t>HIV infections.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ZW" sz="1200" b="0" i="0" u="none" strike="noStrike" kern="1200" baseline="0" dirty="0" smtClean="0">
                <a:solidFill>
                  <a:schemeClr val="tx1"/>
                </a:solidFill>
                <a:latin typeface="+mn-lt"/>
                <a:ea typeface="+mn-ea"/>
                <a:cs typeface="+mn-cs"/>
              </a:rPr>
              <a:t>AMP will be conducted as 2 harmonised protocols, each drawn from populations at high risk of HIV acquisition. The first population will comprise 2700 men and TG in North and South America who have anal sex with men or TG partners; the second population will comprise 1500 sexually active women in sub-Saharan Africa. The trial sample size is designed to provide 90% power to detect a prevention efficacy (PE) of 60% (rejecting the null hypothesis of 0% PE) for each population, based on reasonable assumptions regarding background HIV-1 incidence, retention, and frequency of infusions. </a:t>
            </a:r>
            <a:endParaRPr lang="en-US" dirty="0" smtClean="0"/>
          </a:p>
          <a:p>
            <a:pPr marL="0" indent="0" algn="l">
              <a:buNone/>
            </a:pPr>
            <a:endParaRPr lang="en-ZW"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a:t>
            </a:fld>
            <a:endParaRPr lang="bg-BG"/>
          </a:p>
        </p:txBody>
      </p:sp>
    </p:spTree>
    <p:extLst>
      <p:ext uri="{BB962C8B-B14F-4D97-AF65-F5344CB8AC3E}">
        <p14:creationId xmlns:p14="http://schemas.microsoft.com/office/powerpoint/2010/main" val="23030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HVTN and the HPTN work around the world. This picture shows the many research sites in the US, South America,  Europe and Africa that will be involved in The AMP Study. </a:t>
            </a:r>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a:t>
            </a:fld>
            <a:endParaRPr lang="bg-BG"/>
          </a:p>
        </p:txBody>
      </p:sp>
    </p:spTree>
    <p:extLst>
      <p:ext uri="{BB962C8B-B14F-4D97-AF65-F5344CB8AC3E}">
        <p14:creationId xmlns:p14="http://schemas.microsoft.com/office/powerpoint/2010/main" val="90593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a:t>
            </a:fld>
            <a:endParaRPr lang="bg-BG"/>
          </a:p>
        </p:txBody>
      </p:sp>
    </p:spTree>
    <p:extLst>
      <p:ext uri="{BB962C8B-B14F-4D97-AF65-F5344CB8AC3E}">
        <p14:creationId xmlns:p14="http://schemas.microsoft.com/office/powerpoint/2010/main" val="391777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smtClean="0">
                <a:solidFill>
                  <a:srgbClr val="381B55"/>
                </a:solidFill>
              </a:rPr>
              <a:t>10 infusions given every 8 weeks from eek 0 through week 72</a:t>
            </a:r>
          </a:p>
          <a:p>
            <a:r>
              <a:rPr lang="en-US" sz="1200" baseline="30000" dirty="0" smtClean="0">
                <a:solidFill>
                  <a:srgbClr val="381B55"/>
                </a:solidFill>
              </a:rPr>
              <a:t>♦</a:t>
            </a:r>
            <a:r>
              <a:rPr lang="en-US" sz="1200" dirty="0" smtClean="0">
                <a:solidFill>
                  <a:srgbClr val="381B55"/>
                </a:solidFill>
              </a:rPr>
              <a:t>  Week 80 is the last study visit for the primary endpoint analysis of prevention efficacy.</a:t>
            </a:r>
          </a:p>
          <a:p>
            <a:r>
              <a:rPr lang="en-US" sz="1200" b="1" dirty="0" smtClean="0">
                <a:solidFill>
                  <a:srgbClr val="381B55"/>
                </a:solidFill>
              </a:rPr>
              <a:t>†</a:t>
            </a:r>
            <a:r>
              <a:rPr lang="en-US" sz="1200" dirty="0" smtClean="0">
                <a:solidFill>
                  <a:srgbClr val="381B55"/>
                </a:solidFill>
              </a:rPr>
              <a:t> Week 92 is the last study visit for the co-primary endpoint analysis of safety and tolerability.</a:t>
            </a:r>
          </a:p>
          <a:p>
            <a:endParaRPr lang="en-US" sz="700" dirty="0" smtClean="0">
              <a:solidFill>
                <a:srgbClr val="381B55"/>
              </a:solidFill>
            </a:endParaRPr>
          </a:p>
          <a:p>
            <a:r>
              <a:rPr lang="en-US" sz="1200" dirty="0" smtClean="0">
                <a:solidFill>
                  <a:srgbClr val="381B55"/>
                </a:solidFill>
              </a:rPr>
              <a:t>*</a:t>
            </a:r>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5</a:t>
            </a:fld>
            <a:endParaRPr lang="bg-BG"/>
          </a:p>
        </p:txBody>
      </p:sp>
    </p:spTree>
    <p:extLst>
      <p:ext uri="{BB962C8B-B14F-4D97-AF65-F5344CB8AC3E}">
        <p14:creationId xmlns:p14="http://schemas.microsoft.com/office/powerpoint/2010/main" val="33233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6</a:t>
            </a:fld>
            <a:endParaRPr lang="bg-BG"/>
          </a:p>
        </p:txBody>
      </p:sp>
    </p:spTree>
    <p:extLst>
      <p:ext uri="{BB962C8B-B14F-4D97-AF65-F5344CB8AC3E}">
        <p14:creationId xmlns:p14="http://schemas.microsoft.com/office/powerpoint/2010/main" val="399115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3600" dirty="0" smtClean="0"/>
              <a:t>This meeting brought together: </a:t>
            </a:r>
          </a:p>
          <a:p>
            <a:pPr lvl="1"/>
            <a:r>
              <a:rPr lang="en-ZW" sz="3000" dirty="0" smtClean="0"/>
              <a:t>Governmental and nongovernmental organizations, public health advocates, institutional review board members, research staff, community officials and traditional and/or spiritual healers who are committed to identifying HIV prevention strategies that address the diverse needs of research communities</a:t>
            </a:r>
            <a:endParaRPr lang="en-ZW"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7</a:t>
            </a:fld>
            <a:endParaRPr lang="bg-BG"/>
          </a:p>
        </p:txBody>
      </p:sp>
    </p:spTree>
    <p:extLst>
      <p:ext uri="{BB962C8B-B14F-4D97-AF65-F5344CB8AC3E}">
        <p14:creationId xmlns:p14="http://schemas.microsoft.com/office/powerpoint/2010/main" val="3068433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Only 9 missed infusions across both trials</a:t>
            </a:r>
            <a:endParaRPr lang="en-ZW"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9</a:t>
            </a:fld>
            <a:endParaRPr lang="bg-BG"/>
          </a:p>
        </p:txBody>
      </p:sp>
    </p:spTree>
    <p:extLst>
      <p:ext uri="{BB962C8B-B14F-4D97-AF65-F5344CB8AC3E}">
        <p14:creationId xmlns:p14="http://schemas.microsoft.com/office/powerpoint/2010/main" val="213818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sz="1200" b="0" i="0" u="none" strike="noStrike" kern="1200" baseline="0" dirty="0" smtClean="0">
              <a:solidFill>
                <a:schemeClr val="tx1"/>
              </a:solidFill>
              <a:latin typeface="+mn-lt"/>
              <a:ea typeface="+mn-ea"/>
              <a:cs typeface="+mn-cs"/>
            </a:endParaRPr>
          </a:p>
          <a:p>
            <a:r>
              <a:rPr lang="en-ZW" sz="1200" b="0" i="0" u="none" strike="noStrike" kern="1200" baseline="0" dirty="0" smtClean="0">
                <a:solidFill>
                  <a:schemeClr val="tx1"/>
                </a:solidFill>
                <a:latin typeface="+mn-lt"/>
                <a:ea typeface="+mn-ea"/>
                <a:cs typeface="+mn-cs"/>
              </a:rPr>
              <a:t>Adherence = # Participants who received the infusion / #Participants completed the infusion visit.</a:t>
            </a:r>
          </a:p>
          <a:p>
            <a:r>
              <a:rPr lang="en-ZW" sz="1200" b="0" i="0" u="none" strike="noStrike" kern="1200" baseline="0" dirty="0" smtClean="0">
                <a:solidFill>
                  <a:schemeClr val="tx1"/>
                </a:solidFill>
                <a:latin typeface="+mn-lt"/>
                <a:ea typeface="+mn-ea"/>
                <a:cs typeface="+mn-cs"/>
              </a:rPr>
              <a:t>The infusion is considered received once a Post-</a:t>
            </a:r>
            <a:r>
              <a:rPr lang="en-ZW" sz="1200" b="0" i="0" u="none" strike="noStrike" kern="1200" baseline="0" dirty="0" err="1" smtClean="0">
                <a:solidFill>
                  <a:schemeClr val="tx1"/>
                </a:solidFill>
                <a:latin typeface="+mn-lt"/>
                <a:ea typeface="+mn-ea"/>
                <a:cs typeface="+mn-cs"/>
              </a:rPr>
              <a:t>Enrollment</a:t>
            </a:r>
            <a:r>
              <a:rPr lang="en-ZW" sz="1200" b="0" i="0" u="none" strike="noStrike" kern="1200" baseline="0" dirty="0" smtClean="0">
                <a:solidFill>
                  <a:schemeClr val="tx1"/>
                </a:solidFill>
                <a:latin typeface="+mn-lt"/>
                <a:ea typeface="+mn-ea"/>
                <a:cs typeface="+mn-cs"/>
              </a:rPr>
              <a:t> IV Infusion Administration form indicating that the infusion was administered is received and entered into the study database.</a:t>
            </a:r>
            <a:endParaRPr lang="en-ZW"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11</a:t>
            </a:fld>
            <a:endParaRPr lang="bg-BG"/>
          </a:p>
        </p:txBody>
      </p:sp>
    </p:spTree>
    <p:extLst>
      <p:ext uri="{BB962C8B-B14F-4D97-AF65-F5344CB8AC3E}">
        <p14:creationId xmlns:p14="http://schemas.microsoft.com/office/powerpoint/2010/main" val="3973013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4" name="Rectangle 13">
            <a:hlinkClick r:id="rId2"/>
          </p:cNvPr>
          <p:cNvSpPr/>
          <p:nvPr/>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hlinkClick r:id="rId3"/>
          </p:cNvPr>
          <p:cNvSpPr/>
          <p:nvPr/>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itle 1"/>
          <p:cNvSpPr>
            <a:spLocks noGrp="1"/>
          </p:cNvSpPr>
          <p:nvPr>
            <p:ph type="ctrTitle"/>
          </p:nvPr>
        </p:nvSpPr>
        <p:spPr>
          <a:xfrm>
            <a:off x="1403648" y="1219200"/>
            <a:ext cx="6408712" cy="1295400"/>
          </a:xfrm>
          <a:prstGeom prst="rect">
            <a:avLst/>
          </a:prstGeom>
        </p:spPr>
        <p:txBody>
          <a:bodyPr rtlCol="0" anchor="ctr" anchorCtr="0">
            <a:normAutofit/>
          </a:bodyPr>
          <a:lstStyle>
            <a:lvl1pPr>
              <a:defRPr lang="bg-BG" sz="3600" dirty="0"/>
            </a:lvl1pPr>
          </a:lstStyle>
          <a:p>
            <a:pPr lvl="0"/>
            <a:r>
              <a:rPr lang="en-US" smtClean="0"/>
              <a:t>Click to edit Master title style</a:t>
            </a:r>
            <a:endParaRPr lang="bg-BG" dirty="0"/>
          </a:p>
        </p:txBody>
      </p:sp>
      <p:sp>
        <p:nvSpPr>
          <p:cNvPr id="18"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smtClean="0"/>
              <a:pPr>
                <a:defRPr/>
              </a:pPr>
              <a:t>‹#›</a:t>
            </a:fld>
            <a:endParaRPr lang="en-US" dirty="0"/>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7758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6546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W"/>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246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56505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W"/>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8" name="Footer Placeholder 7"/>
          <p:cNvSpPr>
            <a:spLocks noGrp="1"/>
          </p:cNvSpPr>
          <p:nvPr>
            <p:ph type="ftr" sz="quarter" idx="11"/>
          </p:nvPr>
        </p:nvSpPr>
        <p:spPr/>
        <p:txBody>
          <a:bodyPr/>
          <a:lstStyle/>
          <a:p>
            <a:endParaRPr lang="en-ZW">
              <a:solidFill>
                <a:prstClr val="black">
                  <a:tint val="75000"/>
                </a:prstClr>
              </a:solidFill>
            </a:endParaRPr>
          </a:p>
        </p:txBody>
      </p:sp>
      <p:sp>
        <p:nvSpPr>
          <p:cNvPr id="9" name="Slide Number Placeholder 8"/>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08272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4" name="Footer Placeholder 3"/>
          <p:cNvSpPr>
            <a:spLocks noGrp="1"/>
          </p:cNvSpPr>
          <p:nvPr>
            <p:ph type="ftr" sz="quarter" idx="11"/>
          </p:nvPr>
        </p:nvSpPr>
        <p:spPr/>
        <p:txBody>
          <a:bodyPr/>
          <a:lstStyle/>
          <a:p>
            <a:endParaRPr lang="en-ZW">
              <a:solidFill>
                <a:prstClr val="black">
                  <a:tint val="75000"/>
                </a:prstClr>
              </a:solidFill>
            </a:endParaRPr>
          </a:p>
        </p:txBody>
      </p:sp>
      <p:sp>
        <p:nvSpPr>
          <p:cNvPr id="5" name="Slide Number Placeholder 4"/>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73081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3" name="Footer Placeholder 2"/>
          <p:cNvSpPr>
            <a:spLocks noGrp="1"/>
          </p:cNvSpPr>
          <p:nvPr>
            <p:ph type="ftr" sz="quarter" idx="11"/>
          </p:nvPr>
        </p:nvSpPr>
        <p:spPr/>
        <p:txBody>
          <a:bodyPr/>
          <a:lstStyle/>
          <a:p>
            <a:endParaRPr lang="en-ZW">
              <a:solidFill>
                <a:prstClr val="black">
                  <a:tint val="75000"/>
                </a:prstClr>
              </a:solidFill>
            </a:endParaRPr>
          </a:p>
        </p:txBody>
      </p:sp>
      <p:sp>
        <p:nvSpPr>
          <p:cNvPr id="4" name="Slide Number Placeholder 3"/>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70244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71683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64190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542729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349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nchor="ctr" anchorCtr="0"/>
          <a:lstStyle>
            <a:lvl1pPr>
              <a:defRPr>
                <a:solidFill>
                  <a:srgbClr val="FF9F1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67200"/>
          </a:xfrm>
          <a:prstGeom prst="rect">
            <a:avLst/>
          </a:prstGeom>
        </p:spPr>
        <p:txBody>
          <a:bodyPr>
            <a:normAutofit/>
          </a:bodyPr>
          <a:lstStyle>
            <a:lvl1pPr>
              <a:spcBef>
                <a:spcPts val="600"/>
              </a:spcBef>
              <a:buClr>
                <a:schemeClr val="accent1"/>
              </a:buClr>
              <a:defRPr>
                <a:solidFill>
                  <a:schemeClr val="accent3"/>
                </a:solidFill>
                <a:latin typeface="Franklin Gothic Medium" panose="020B0603020102020204" pitchFamily="34" charset="0"/>
              </a:defRPr>
            </a:lvl1pPr>
            <a:lvl2pPr>
              <a:spcBef>
                <a:spcPts val="600"/>
              </a:spcBef>
              <a:buClr>
                <a:schemeClr val="bg2"/>
              </a:buClr>
              <a:defRPr>
                <a:solidFill>
                  <a:schemeClr val="bg2"/>
                </a:solidFill>
              </a:defRPr>
            </a:lvl2pPr>
            <a:lvl3pPr>
              <a:spcBef>
                <a:spcPts val="600"/>
              </a:spcBef>
              <a:buClr>
                <a:schemeClr val="bg2"/>
              </a:buClr>
              <a:defRPr>
                <a:solidFill>
                  <a:schemeClr val="bg2"/>
                </a:solidFill>
              </a:defRPr>
            </a:lvl3pPr>
            <a:lvl4pPr>
              <a:spcBef>
                <a:spcPts val="600"/>
              </a:spcBef>
              <a:buClr>
                <a:schemeClr val="bg2"/>
              </a:buClr>
              <a:defRPr>
                <a:solidFill>
                  <a:schemeClr val="bg2"/>
                </a:solidFill>
              </a:defRPr>
            </a:lvl4pPr>
            <a:lvl5pPr>
              <a:spcBef>
                <a:spcPts val="600"/>
              </a:spcBef>
              <a:buClr>
                <a:schemeClr val="bg2"/>
              </a:buCl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a:hlinkClick r:id="rId2"/>
          </p:cNvPr>
          <p:cNvSpPr/>
          <p:nvPr/>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smtClean="0"/>
              <a:pPr>
                <a:defRPr/>
              </a:pPr>
              <a:t>‹#›</a:t>
            </a:fld>
            <a:endParaRPr lang="en-US" dirty="0"/>
          </a:p>
        </p:txBody>
      </p:sp>
      <p:sp>
        <p:nvSpPr>
          <p:cNvPr id="9" name="Rectangle 8">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858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W"/>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190022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7729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W"/>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629799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4458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W"/>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8" name="Footer Placeholder 7"/>
          <p:cNvSpPr>
            <a:spLocks noGrp="1"/>
          </p:cNvSpPr>
          <p:nvPr>
            <p:ph type="ftr" sz="quarter" idx="11"/>
          </p:nvPr>
        </p:nvSpPr>
        <p:spPr/>
        <p:txBody>
          <a:bodyPr/>
          <a:lstStyle/>
          <a:p>
            <a:endParaRPr lang="en-ZW">
              <a:solidFill>
                <a:prstClr val="black">
                  <a:tint val="75000"/>
                </a:prstClr>
              </a:solidFill>
            </a:endParaRPr>
          </a:p>
        </p:txBody>
      </p:sp>
      <p:sp>
        <p:nvSpPr>
          <p:cNvPr id="9" name="Slide Number Placeholder 8"/>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741663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4" name="Footer Placeholder 3"/>
          <p:cNvSpPr>
            <a:spLocks noGrp="1"/>
          </p:cNvSpPr>
          <p:nvPr>
            <p:ph type="ftr" sz="quarter" idx="11"/>
          </p:nvPr>
        </p:nvSpPr>
        <p:spPr/>
        <p:txBody>
          <a:bodyPr/>
          <a:lstStyle/>
          <a:p>
            <a:endParaRPr lang="en-ZW">
              <a:solidFill>
                <a:prstClr val="black">
                  <a:tint val="75000"/>
                </a:prstClr>
              </a:solidFill>
            </a:endParaRPr>
          </a:p>
        </p:txBody>
      </p:sp>
      <p:sp>
        <p:nvSpPr>
          <p:cNvPr id="5" name="Slide Number Placeholder 4"/>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743545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3" name="Footer Placeholder 2"/>
          <p:cNvSpPr>
            <a:spLocks noGrp="1"/>
          </p:cNvSpPr>
          <p:nvPr>
            <p:ph type="ftr" sz="quarter" idx="11"/>
          </p:nvPr>
        </p:nvSpPr>
        <p:spPr/>
        <p:txBody>
          <a:bodyPr/>
          <a:lstStyle/>
          <a:p>
            <a:endParaRPr lang="en-ZW">
              <a:solidFill>
                <a:prstClr val="black">
                  <a:tint val="75000"/>
                </a:prstClr>
              </a:solidFill>
            </a:endParaRPr>
          </a:p>
        </p:txBody>
      </p:sp>
      <p:sp>
        <p:nvSpPr>
          <p:cNvPr id="4" name="Slide Number Placeholder 3"/>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605109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645164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904486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89833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019800"/>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smtClean="0"/>
              <a:t>Click icon to add picture</a:t>
            </a:r>
            <a:endParaRPr lang="bg-BG" noProof="0" dirty="0"/>
          </a:p>
        </p:txBody>
      </p:sp>
      <p:sp>
        <p:nvSpPr>
          <p:cNvPr id="2" name="Title 1"/>
          <p:cNvSpPr>
            <a:spLocks noGrp="1"/>
          </p:cNvSpPr>
          <p:nvPr>
            <p:ph type="title"/>
          </p:nvPr>
        </p:nvSpPr>
        <p:spPr>
          <a:xfrm>
            <a:off x="0" y="4665015"/>
            <a:ext cx="9144000" cy="1362075"/>
          </a:xfrm>
          <a:prstGeom prst="rect">
            <a:avLst/>
          </a:prstGeom>
          <a:solidFill>
            <a:srgbClr val="FF9F19">
              <a:alpha val="80000"/>
            </a:srgbClr>
          </a:solidFill>
        </p:spPr>
        <p:txBody>
          <a:bodyPr anchor="t"/>
          <a:lstStyle>
            <a:lvl1pPr marL="914400" algn="l">
              <a:defRPr sz="3600" b="0" cap="all" spc="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3903139"/>
            <a:ext cx="9144000" cy="761876"/>
          </a:xfrm>
          <a:prstGeom prst="rect">
            <a:avLst/>
          </a:prstGeom>
          <a:solidFill>
            <a:srgbClr val="FF9F19">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a:hlinkClick r:id="rId2"/>
          </p:cNvPr>
          <p:cNvSpPr/>
          <p:nvPr/>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smtClean="0"/>
              <a:pPr>
                <a:defRPr/>
              </a:pPr>
              <a:t>‹#›</a:t>
            </a:fld>
            <a:endParaRPr lang="en-US" dirty="0"/>
          </a:p>
        </p:txBody>
      </p:sp>
      <p:sp>
        <p:nvSpPr>
          <p:cNvPr id="10" name="Rectangle 9">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967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665712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W"/>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124724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31113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W"/>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314420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60251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W"/>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8" name="Footer Placeholder 7"/>
          <p:cNvSpPr>
            <a:spLocks noGrp="1"/>
          </p:cNvSpPr>
          <p:nvPr>
            <p:ph type="ftr" sz="quarter" idx="11"/>
          </p:nvPr>
        </p:nvSpPr>
        <p:spPr/>
        <p:txBody>
          <a:bodyPr/>
          <a:lstStyle/>
          <a:p>
            <a:endParaRPr lang="en-ZW">
              <a:solidFill>
                <a:prstClr val="black">
                  <a:tint val="75000"/>
                </a:prstClr>
              </a:solidFill>
            </a:endParaRPr>
          </a:p>
        </p:txBody>
      </p:sp>
      <p:sp>
        <p:nvSpPr>
          <p:cNvPr id="9" name="Slide Number Placeholder 8"/>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53007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4" name="Footer Placeholder 3"/>
          <p:cNvSpPr>
            <a:spLocks noGrp="1"/>
          </p:cNvSpPr>
          <p:nvPr>
            <p:ph type="ftr" sz="quarter" idx="11"/>
          </p:nvPr>
        </p:nvSpPr>
        <p:spPr/>
        <p:txBody>
          <a:bodyPr/>
          <a:lstStyle/>
          <a:p>
            <a:endParaRPr lang="en-ZW">
              <a:solidFill>
                <a:prstClr val="black">
                  <a:tint val="75000"/>
                </a:prstClr>
              </a:solidFill>
            </a:endParaRPr>
          </a:p>
        </p:txBody>
      </p:sp>
      <p:sp>
        <p:nvSpPr>
          <p:cNvPr id="5" name="Slide Number Placeholder 4"/>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477875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3" name="Footer Placeholder 2"/>
          <p:cNvSpPr>
            <a:spLocks noGrp="1"/>
          </p:cNvSpPr>
          <p:nvPr>
            <p:ph type="ftr" sz="quarter" idx="11"/>
          </p:nvPr>
        </p:nvSpPr>
        <p:spPr/>
        <p:txBody>
          <a:bodyPr/>
          <a:lstStyle/>
          <a:p>
            <a:endParaRPr lang="en-ZW">
              <a:solidFill>
                <a:prstClr val="black">
                  <a:tint val="75000"/>
                </a:prstClr>
              </a:solidFill>
            </a:endParaRPr>
          </a:p>
        </p:txBody>
      </p:sp>
      <p:sp>
        <p:nvSpPr>
          <p:cNvPr id="4" name="Slide Number Placeholder 3"/>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510278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002468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00385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0788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6"/>
          <p:cNvSpPr>
            <a:spLocks noGrp="1"/>
          </p:cNvSpPr>
          <p:nvPr>
            <p:ph type="sldNum" sz="quarter" idx="10"/>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smtClean="0"/>
              <a:pPr>
                <a:defRPr/>
              </a:pPr>
              <a:t>‹#›</a:t>
            </a:fld>
            <a:endParaRPr lang="en-US" dirty="0"/>
          </a:p>
        </p:txBody>
      </p:sp>
    </p:spTree>
    <p:extLst>
      <p:ext uri="{BB962C8B-B14F-4D97-AF65-F5344CB8AC3E}">
        <p14:creationId xmlns:p14="http://schemas.microsoft.com/office/powerpoint/2010/main" val="27570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715303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838159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W"/>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906921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586304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W"/>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626092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817737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W"/>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8" name="Footer Placeholder 7"/>
          <p:cNvSpPr>
            <a:spLocks noGrp="1"/>
          </p:cNvSpPr>
          <p:nvPr>
            <p:ph type="ftr" sz="quarter" idx="11"/>
          </p:nvPr>
        </p:nvSpPr>
        <p:spPr/>
        <p:txBody>
          <a:bodyPr/>
          <a:lstStyle/>
          <a:p>
            <a:endParaRPr lang="en-ZW">
              <a:solidFill>
                <a:prstClr val="black">
                  <a:tint val="75000"/>
                </a:prstClr>
              </a:solidFill>
            </a:endParaRPr>
          </a:p>
        </p:txBody>
      </p:sp>
      <p:sp>
        <p:nvSpPr>
          <p:cNvPr id="9" name="Slide Number Placeholder 8"/>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630347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4" name="Footer Placeholder 3"/>
          <p:cNvSpPr>
            <a:spLocks noGrp="1"/>
          </p:cNvSpPr>
          <p:nvPr>
            <p:ph type="ftr" sz="quarter" idx="11"/>
          </p:nvPr>
        </p:nvSpPr>
        <p:spPr/>
        <p:txBody>
          <a:bodyPr/>
          <a:lstStyle/>
          <a:p>
            <a:endParaRPr lang="en-ZW">
              <a:solidFill>
                <a:prstClr val="black">
                  <a:tint val="75000"/>
                </a:prstClr>
              </a:solidFill>
            </a:endParaRPr>
          </a:p>
        </p:txBody>
      </p:sp>
      <p:sp>
        <p:nvSpPr>
          <p:cNvPr id="5" name="Slide Number Placeholder 4"/>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3212141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3" name="Footer Placeholder 2"/>
          <p:cNvSpPr>
            <a:spLocks noGrp="1"/>
          </p:cNvSpPr>
          <p:nvPr>
            <p:ph type="ftr" sz="quarter" idx="11"/>
          </p:nvPr>
        </p:nvSpPr>
        <p:spPr/>
        <p:txBody>
          <a:bodyPr/>
          <a:lstStyle/>
          <a:p>
            <a:endParaRPr lang="en-ZW">
              <a:solidFill>
                <a:prstClr val="black">
                  <a:tint val="75000"/>
                </a:prstClr>
              </a:solidFill>
            </a:endParaRPr>
          </a:p>
        </p:txBody>
      </p:sp>
      <p:sp>
        <p:nvSpPr>
          <p:cNvPr id="4" name="Slide Number Placeholder 3"/>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763591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94303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smtClean="0"/>
              <a:pPr>
                <a:defRPr/>
              </a:pPr>
              <a:t>‹#›</a:t>
            </a:fld>
            <a:endParaRPr lang="en-US" dirty="0"/>
          </a:p>
        </p:txBody>
      </p:sp>
    </p:spTree>
    <p:extLst>
      <p:ext uri="{BB962C8B-B14F-4D97-AF65-F5344CB8AC3E}">
        <p14:creationId xmlns:p14="http://schemas.microsoft.com/office/powerpoint/2010/main" val="22690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W"/>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W"/>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6" name="Footer Placeholder 5"/>
          <p:cNvSpPr>
            <a:spLocks noGrp="1"/>
          </p:cNvSpPr>
          <p:nvPr>
            <p:ph type="ftr" sz="quarter" idx="11"/>
          </p:nvPr>
        </p:nvSpPr>
        <p:spPr/>
        <p:txBody>
          <a:bodyPr/>
          <a:lstStyle/>
          <a:p>
            <a:endParaRPr lang="en-ZW">
              <a:solidFill>
                <a:prstClr val="black">
                  <a:tint val="75000"/>
                </a:prstClr>
              </a:solidFill>
            </a:endParaRPr>
          </a:p>
        </p:txBody>
      </p:sp>
      <p:sp>
        <p:nvSpPr>
          <p:cNvPr id="7" name="Slide Number Placeholder 6"/>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931666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1592832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31994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4" name="Rectangle 13">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itle 1"/>
          <p:cNvSpPr>
            <a:spLocks noGrp="1"/>
          </p:cNvSpPr>
          <p:nvPr>
            <p:ph type="ctrTitle"/>
          </p:nvPr>
        </p:nvSpPr>
        <p:spPr>
          <a:xfrm>
            <a:off x="1403648" y="1371600"/>
            <a:ext cx="6408712" cy="1295400"/>
          </a:xfrm>
          <a:prstGeom prst="rect">
            <a:avLst/>
          </a:prstGeom>
        </p:spPr>
        <p:txBody>
          <a:bodyPr rtlCol="0" anchor="ctr" anchorCtr="0">
            <a:normAutofit/>
          </a:bodyPr>
          <a:lstStyle>
            <a:lvl1pPr>
              <a:defRPr lang="bg-BG" sz="3600" dirty="0"/>
            </a:lvl1pPr>
          </a:lstStyle>
          <a:p>
            <a:pPr lvl="0"/>
            <a:r>
              <a:rPr lang="en-US" smtClean="0"/>
              <a:t>Click to edit Master title style</a:t>
            </a:r>
            <a:endParaRPr lang="bg-BG" dirty="0"/>
          </a:p>
        </p:txBody>
      </p:sp>
      <p:sp>
        <p:nvSpPr>
          <p:cNvPr id="18"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Tree>
    <p:extLst>
      <p:ext uri="{BB962C8B-B14F-4D97-AF65-F5344CB8AC3E}">
        <p14:creationId xmlns:p14="http://schemas.microsoft.com/office/powerpoint/2010/main" val="287758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4" name="Rectangle 13">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381B55"/>
              </a:solidFill>
            </a:endParaRPr>
          </a:p>
        </p:txBody>
      </p:sp>
      <p:sp>
        <p:nvSpPr>
          <p:cNvPr id="15" name="Rectangle 14">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381B55"/>
              </a:solidFill>
            </a:endParaRPr>
          </a:p>
        </p:txBody>
      </p:sp>
      <p:sp>
        <p:nvSpPr>
          <p:cNvPr id="19" name="Title 1"/>
          <p:cNvSpPr>
            <a:spLocks noGrp="1"/>
          </p:cNvSpPr>
          <p:nvPr>
            <p:ph type="ctrTitle"/>
          </p:nvPr>
        </p:nvSpPr>
        <p:spPr>
          <a:xfrm>
            <a:off x="1403648" y="914400"/>
            <a:ext cx="6408712" cy="1295400"/>
          </a:xfrm>
          <a:prstGeom prst="rect">
            <a:avLst/>
          </a:prstGeom>
        </p:spPr>
        <p:txBody>
          <a:bodyPr rtlCol="0" anchor="ctr" anchorCtr="0">
            <a:normAutofit/>
          </a:bodyPr>
          <a:lstStyle>
            <a:lvl1pPr>
              <a:defRPr lang="bg-BG" sz="3600" dirty="0"/>
            </a:lvl1pPr>
          </a:lstStyle>
          <a:p>
            <a:pPr lvl="0"/>
            <a:r>
              <a:rPr lang="en-US" smtClean="0"/>
              <a:t>Click to edit Master title style</a:t>
            </a:r>
            <a:endParaRPr lang="bg-BG" dirty="0"/>
          </a:p>
        </p:txBody>
      </p:sp>
      <p:sp>
        <p:nvSpPr>
          <p:cNvPr id="18"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Tree>
    <p:extLst>
      <p:ext uri="{BB962C8B-B14F-4D97-AF65-F5344CB8AC3E}">
        <p14:creationId xmlns:p14="http://schemas.microsoft.com/office/powerpoint/2010/main" val="305303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2174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smtClean="0"/>
              <a:t>Click icon to add picture</a:t>
            </a:r>
            <a:endParaRPr lang="bg-BG" noProof="0" dirty="0"/>
          </a:p>
        </p:txBody>
      </p:sp>
      <p:sp>
        <p:nvSpPr>
          <p:cNvPr id="2" name="Title 1"/>
          <p:cNvSpPr>
            <a:spLocks noGrp="1"/>
          </p:cNvSpPr>
          <p:nvPr>
            <p:ph type="title"/>
          </p:nvPr>
        </p:nvSpPr>
        <p:spPr>
          <a:xfrm>
            <a:off x="0" y="4656389"/>
            <a:ext cx="9144000" cy="1362075"/>
          </a:xfrm>
          <a:prstGeom prst="rect">
            <a:avLst/>
          </a:prstGeom>
          <a:solidFill>
            <a:schemeClr val="accent5">
              <a:alpha val="80000"/>
            </a:schemeClr>
          </a:solidFill>
        </p:spPr>
        <p:txBody>
          <a:bodyPr anchor="t"/>
          <a:lstStyle>
            <a:lvl1pPr marL="914400" algn="l">
              <a:defRPr sz="3600" b="0" cap="all" spc="50" baseline="0">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3894513"/>
            <a:ext cx="9144000" cy="761876"/>
          </a:xfrm>
          <a:prstGeom prst="rect">
            <a:avLst/>
          </a:prstGeom>
          <a:solidFill>
            <a:schemeClr val="accent5">
              <a:alpha val="80000"/>
            </a:schemeClr>
          </a:solidFill>
        </p:spPr>
        <p:txBody>
          <a:bodyPr anchor="b"/>
          <a:lstStyle>
            <a:lvl1pPr marL="91440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381B55"/>
              </a:solidFill>
            </a:endParaRPr>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381B55"/>
              </a:solidFill>
            </a:endParaRPr>
          </a:p>
        </p:txBody>
      </p:sp>
      <p:sp>
        <p:nvSpPr>
          <p:cNvPr id="9" name="Slide Number Placeholder 6"/>
          <p:cNvSpPr>
            <a:spLocks noGrp="1"/>
          </p:cNvSpPr>
          <p:nvPr>
            <p:ph type="sldNum" sz="quarter" idx="4"/>
          </p:nvPr>
        </p:nvSpPr>
        <p:spPr>
          <a:xfrm>
            <a:off x="4163802"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Tree>
    <p:extLst>
      <p:ext uri="{BB962C8B-B14F-4D97-AF65-F5344CB8AC3E}">
        <p14:creationId xmlns:p14="http://schemas.microsoft.com/office/powerpoint/2010/main" val="19893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W"/>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334B0121-59B4-4F0E-8FBA-B7B64873F0ED}" type="datetimeFigureOut">
              <a:rPr lang="en-ZW" smtClean="0">
                <a:solidFill>
                  <a:prstClr val="black">
                    <a:tint val="75000"/>
                  </a:prstClr>
                </a:solidFill>
              </a:rPr>
              <a:pPr/>
              <a:t>5/5/2017</a:t>
            </a:fld>
            <a:endParaRPr lang="en-ZW">
              <a:solidFill>
                <a:prstClr val="black">
                  <a:tint val="75000"/>
                </a:prstClr>
              </a:solidFill>
            </a:endParaRPr>
          </a:p>
        </p:txBody>
      </p:sp>
      <p:sp>
        <p:nvSpPr>
          <p:cNvPr id="5" name="Footer Placeholder 4"/>
          <p:cNvSpPr>
            <a:spLocks noGrp="1"/>
          </p:cNvSpPr>
          <p:nvPr>
            <p:ph type="ftr" sz="quarter" idx="11"/>
          </p:nvPr>
        </p:nvSpPr>
        <p:spPr/>
        <p:txBody>
          <a:bodyPr/>
          <a:lstStyle/>
          <a:p>
            <a:endParaRPr lang="en-ZW">
              <a:solidFill>
                <a:prstClr val="black">
                  <a:tint val="75000"/>
                </a:prstClr>
              </a:solidFill>
            </a:endParaRPr>
          </a:p>
        </p:txBody>
      </p:sp>
      <p:sp>
        <p:nvSpPr>
          <p:cNvPr id="6" name="Slide Number Placeholder 5"/>
          <p:cNvSpPr>
            <a:spLocks noGrp="1"/>
          </p:cNvSpPr>
          <p:nvPr>
            <p:ph type="sldNum" sz="quarter" idx="12"/>
          </p:nvPr>
        </p:nvSpPr>
        <p:spPr/>
        <p:txBody>
          <a:bodyPr/>
          <a:lstStyle/>
          <a:p>
            <a:fld id="{66AAE210-0468-439E-9EB7-210165ECDA87}" type="slidenum">
              <a:rPr lang="en-ZW" smtClean="0">
                <a:solidFill>
                  <a:prstClr val="black">
                    <a:tint val="75000"/>
                  </a:prstClr>
                </a:solidFill>
              </a:rPr>
              <a:pPr/>
              <a:t>‹#›</a:t>
            </a:fld>
            <a:endParaRPr lang="en-ZW">
              <a:solidFill>
                <a:prstClr val="black">
                  <a:tint val="75000"/>
                </a:prstClr>
              </a:solidFill>
            </a:endParaRPr>
          </a:p>
        </p:txBody>
      </p:sp>
    </p:spTree>
    <p:extLst>
      <p:ext uri="{BB962C8B-B14F-4D97-AF65-F5344CB8AC3E}">
        <p14:creationId xmlns:p14="http://schemas.microsoft.com/office/powerpoint/2010/main" val="297140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6"/>
          <p:cNvSpPr>
            <a:spLocks noGrp="1"/>
          </p:cNvSpPr>
          <p:nvPr>
            <p:ph type="title"/>
          </p:nvPr>
        </p:nvSpPr>
        <p:spPr bwMode="auto">
          <a:xfrm>
            <a:off x="457200" y="70975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smtClean="0"/>
              <a:t>Click to edit Master title style</a:t>
            </a:r>
          </a:p>
        </p:txBody>
      </p:sp>
      <p:sp>
        <p:nvSpPr>
          <p:cNvPr id="1029" name="Text Placeholder 7"/>
          <p:cNvSpPr>
            <a:spLocks noGrp="1"/>
          </p:cNvSpPr>
          <p:nvPr>
            <p:ph type="body" idx="1"/>
          </p:nvPr>
        </p:nvSpPr>
        <p:spPr bwMode="auto">
          <a:xfrm>
            <a:off x="457200" y="1600201"/>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7" name="Rectangle 6"/>
          <p:cNvSpPr/>
          <p:nvPr/>
        </p:nvSpPr>
        <p:spPr>
          <a:xfrm>
            <a:off x="0" y="6019800"/>
            <a:ext cx="9144000" cy="838200"/>
          </a:xfrm>
          <a:prstGeom prst="rect">
            <a:avLst/>
          </a:prstGeom>
          <a:solidFill>
            <a:schemeClr val="accent3">
              <a:lumMod val="7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659" y="6093985"/>
            <a:ext cx="2525966" cy="649979"/>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77000" y="6225456"/>
            <a:ext cx="1747118" cy="407822"/>
          </a:xfrm>
          <a:prstGeom prst="rect">
            <a:avLst/>
          </a:prstGeom>
        </p:spPr>
      </p:pic>
      <p:sp>
        <p:nvSpPr>
          <p:cNvPr id="8" name="Rectangle 7"/>
          <p:cNvSpPr/>
          <p:nvPr/>
        </p:nvSpPr>
        <p:spPr>
          <a:xfrm>
            <a:off x="0" y="6019800"/>
            <a:ext cx="9144000" cy="838200"/>
          </a:xfrm>
          <a:prstGeom prst="rect">
            <a:avLst/>
          </a:prstGeom>
          <a:solidFill>
            <a:schemeClr val="accent3">
              <a:lumMod val="7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9462" y="6033851"/>
            <a:ext cx="1660360" cy="649979"/>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77000" y="6225456"/>
            <a:ext cx="1747118" cy="407822"/>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14" r:id="rId6"/>
    <p:sldLayoutId id="2147483780" r:id="rId7"/>
    <p:sldLayoutId id="214748378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000" kern="1200">
          <a:solidFill>
            <a:srgbClr val="FF9F19"/>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Clr>
          <a:schemeClr val="accent1"/>
        </a:buClr>
        <a:buFont typeface="Arial" charset="0"/>
        <a:buChar char="•"/>
        <a:defRPr sz="3400" kern="1200">
          <a:solidFill>
            <a:schemeClr val="bg2"/>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rgbClr val="494840"/>
        </a:buClr>
        <a:buFont typeface="Arial" charset="0"/>
        <a:buChar char="•"/>
        <a:defRPr sz="2800" kern="1200">
          <a:solidFill>
            <a:schemeClr val="bg2"/>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rgbClr val="494840"/>
        </a:buClr>
        <a:buFont typeface="Arial" charset="0"/>
        <a:buChar char="•"/>
        <a:defRPr sz="2400" kern="1200">
          <a:solidFill>
            <a:schemeClr val="bg2"/>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rgbClr val="494840"/>
        </a:buClr>
        <a:buFont typeface="Arial" charset="0"/>
        <a:buChar char="•"/>
        <a:defRPr sz="2000" kern="1200">
          <a:solidFill>
            <a:schemeClr val="bg2"/>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rgbClr val="494840"/>
        </a:buClr>
        <a:buFont typeface="Century Gothic" pitchFamily="34" charset="0"/>
        <a:buChar char="−"/>
        <a:defRPr sz="2000" kern="1200">
          <a:solidFill>
            <a:schemeClr val="bg2"/>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334B0121-59B4-4F0E-8FBA-B7B64873F0ED}" type="datetimeFigureOut">
              <a:rPr lang="en-ZW" smtClean="0">
                <a:solidFill>
                  <a:prstClr val="black">
                    <a:tint val="75000"/>
                  </a:prstClr>
                </a:solidFill>
                <a:latin typeface="Calibri" panose="020F0502020204030204"/>
                <a:cs typeface="+mn-cs"/>
              </a:rPr>
              <a:pPr fontAlgn="auto">
                <a:spcBef>
                  <a:spcPts val="0"/>
                </a:spcBef>
                <a:spcAft>
                  <a:spcPts val="0"/>
                </a:spcAft>
              </a:pPr>
              <a:t>5/5/2017</a:t>
            </a:fld>
            <a:endParaRPr lang="en-ZW">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ZW">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6AAE210-0468-439E-9EB7-210165ECDA87}" type="slidenum">
              <a:rPr lang="en-ZW" smtClean="0">
                <a:solidFill>
                  <a:prstClr val="black">
                    <a:tint val="75000"/>
                  </a:prstClr>
                </a:solidFill>
                <a:latin typeface="Calibri" panose="020F0502020204030204"/>
                <a:cs typeface="+mn-cs"/>
              </a:rPr>
              <a:pPr fontAlgn="auto">
                <a:spcBef>
                  <a:spcPts val="0"/>
                </a:spcBef>
                <a:spcAft>
                  <a:spcPts val="0"/>
                </a:spcAft>
              </a:pPr>
              <a:t>‹#›</a:t>
            </a:fld>
            <a:endParaRPr lang="en-ZW">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59604780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334B0121-59B4-4F0E-8FBA-B7B64873F0ED}" type="datetimeFigureOut">
              <a:rPr lang="en-ZW" smtClean="0">
                <a:solidFill>
                  <a:prstClr val="black">
                    <a:tint val="75000"/>
                  </a:prstClr>
                </a:solidFill>
                <a:latin typeface="Calibri" panose="020F0502020204030204"/>
                <a:cs typeface="+mn-cs"/>
              </a:rPr>
              <a:pPr fontAlgn="auto">
                <a:spcBef>
                  <a:spcPts val="0"/>
                </a:spcBef>
                <a:spcAft>
                  <a:spcPts val="0"/>
                </a:spcAft>
              </a:pPr>
              <a:t>5/5/2017</a:t>
            </a:fld>
            <a:endParaRPr lang="en-ZW">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ZW">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6AAE210-0468-439E-9EB7-210165ECDA87}" type="slidenum">
              <a:rPr lang="en-ZW" smtClean="0">
                <a:solidFill>
                  <a:prstClr val="black">
                    <a:tint val="75000"/>
                  </a:prstClr>
                </a:solidFill>
                <a:latin typeface="Calibri" panose="020F0502020204030204"/>
                <a:cs typeface="+mn-cs"/>
              </a:rPr>
              <a:pPr fontAlgn="auto">
                <a:spcBef>
                  <a:spcPts val="0"/>
                </a:spcBef>
                <a:spcAft>
                  <a:spcPts val="0"/>
                </a:spcAft>
              </a:pPr>
              <a:t>‹#›</a:t>
            </a:fld>
            <a:endParaRPr lang="en-ZW">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85486278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334B0121-59B4-4F0E-8FBA-B7B64873F0ED}" type="datetimeFigureOut">
              <a:rPr lang="en-ZW" smtClean="0">
                <a:solidFill>
                  <a:prstClr val="black">
                    <a:tint val="75000"/>
                  </a:prstClr>
                </a:solidFill>
                <a:latin typeface="Calibri" panose="020F0502020204030204"/>
                <a:cs typeface="+mn-cs"/>
              </a:rPr>
              <a:pPr fontAlgn="auto">
                <a:spcBef>
                  <a:spcPts val="0"/>
                </a:spcBef>
                <a:spcAft>
                  <a:spcPts val="0"/>
                </a:spcAft>
              </a:pPr>
              <a:t>5/5/2017</a:t>
            </a:fld>
            <a:endParaRPr lang="en-ZW">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ZW">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6AAE210-0468-439E-9EB7-210165ECDA87}" type="slidenum">
              <a:rPr lang="en-ZW" smtClean="0">
                <a:solidFill>
                  <a:prstClr val="black">
                    <a:tint val="75000"/>
                  </a:prstClr>
                </a:solidFill>
                <a:latin typeface="Calibri" panose="020F0502020204030204"/>
                <a:cs typeface="+mn-cs"/>
              </a:rPr>
              <a:pPr fontAlgn="auto">
                <a:spcBef>
                  <a:spcPts val="0"/>
                </a:spcBef>
                <a:spcAft>
                  <a:spcPts val="0"/>
                </a:spcAft>
              </a:pPr>
              <a:t>‹#›</a:t>
            </a:fld>
            <a:endParaRPr lang="en-ZW">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50462601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334B0121-59B4-4F0E-8FBA-B7B64873F0ED}" type="datetimeFigureOut">
              <a:rPr lang="en-ZW" smtClean="0">
                <a:solidFill>
                  <a:prstClr val="black">
                    <a:tint val="75000"/>
                  </a:prstClr>
                </a:solidFill>
                <a:latin typeface="Calibri" panose="020F0502020204030204"/>
                <a:cs typeface="+mn-cs"/>
              </a:rPr>
              <a:pPr fontAlgn="auto">
                <a:spcBef>
                  <a:spcPts val="0"/>
                </a:spcBef>
                <a:spcAft>
                  <a:spcPts val="0"/>
                </a:spcAft>
              </a:pPr>
              <a:t>5/5/2017</a:t>
            </a:fld>
            <a:endParaRPr lang="en-ZW">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ZW">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6AAE210-0468-439E-9EB7-210165ECDA87}" type="slidenum">
              <a:rPr lang="en-ZW" smtClean="0">
                <a:solidFill>
                  <a:prstClr val="black">
                    <a:tint val="75000"/>
                  </a:prstClr>
                </a:solidFill>
                <a:latin typeface="Calibri" panose="020F0502020204030204"/>
                <a:cs typeface="+mn-cs"/>
              </a:rPr>
              <a:pPr fontAlgn="auto">
                <a:spcBef>
                  <a:spcPts val="0"/>
                </a:spcBef>
                <a:spcAft>
                  <a:spcPts val="0"/>
                </a:spcAft>
              </a:pPr>
              <a:t>‹#›</a:t>
            </a:fld>
            <a:endParaRPr lang="en-ZW">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6640662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973" y="-304800"/>
            <a:ext cx="9144000" cy="1981200"/>
          </a:xfrm>
        </p:spPr>
        <p:txBody>
          <a:bodyPr>
            <a:noAutofit/>
          </a:bodyPr>
          <a:lstStyle/>
          <a:p>
            <a:r>
              <a:rPr lang="en-US" b="1" i="1" dirty="0" smtClean="0"/>
              <a:t/>
            </a:r>
            <a:br>
              <a:rPr lang="en-US" b="1" i="1" dirty="0" smtClean="0"/>
            </a:br>
            <a:r>
              <a:rPr lang="en-US" sz="4000" dirty="0" smtClean="0">
                <a:solidFill>
                  <a:schemeClr val="accent1"/>
                </a:solidFill>
              </a:rPr>
              <a:t>Antibody Mediated Prevention: </a:t>
            </a:r>
            <a:br>
              <a:rPr lang="en-US" sz="4000" dirty="0" smtClean="0">
                <a:solidFill>
                  <a:schemeClr val="accent1"/>
                </a:solidFill>
              </a:rPr>
            </a:br>
            <a:r>
              <a:rPr lang="en-US" sz="4000" dirty="0" smtClean="0">
                <a:solidFill>
                  <a:schemeClr val="accent1"/>
                </a:solidFill>
              </a:rPr>
              <a:t>HVTN 703/HPTN 081 Update</a:t>
            </a:r>
            <a:endParaRPr lang="en-US" sz="4000" dirty="0">
              <a:solidFill>
                <a:schemeClr val="accent1"/>
              </a:solidFill>
            </a:endParaRPr>
          </a:p>
        </p:txBody>
      </p:sp>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1</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027" y="2217532"/>
            <a:ext cx="2286000" cy="1383030"/>
          </a:xfrm>
          <a:prstGeom prst="rect">
            <a:avLst/>
          </a:prstGeom>
        </p:spPr>
      </p:pic>
      <p:sp>
        <p:nvSpPr>
          <p:cNvPr id="8" name="TextBox 7"/>
          <p:cNvSpPr txBox="1"/>
          <p:nvPr/>
        </p:nvSpPr>
        <p:spPr>
          <a:xfrm>
            <a:off x="1295400" y="4041604"/>
            <a:ext cx="6858000" cy="1883229"/>
          </a:xfrm>
          <a:prstGeom prst="rect">
            <a:avLst/>
          </a:prstGeom>
        </p:spPr>
        <p:txBody>
          <a:bodyPr vert="horz" wrap="square" lIns="91440" tIns="45720" rIns="91440" bIns="45720" rtlCol="0">
            <a:normAutofit fontScale="92500" lnSpcReduction="20000"/>
          </a:bodyPr>
          <a:lstStyle/>
          <a:p>
            <a:pPr algn="ctr"/>
            <a:r>
              <a:rPr lang="en-US" sz="2400" b="1" dirty="0" smtClean="0">
                <a:solidFill>
                  <a:schemeClr val="bg2"/>
                </a:solidFill>
              </a:rPr>
              <a:t>Pamela G. </a:t>
            </a:r>
            <a:r>
              <a:rPr lang="en-US" sz="2400" b="1" dirty="0" err="1" smtClean="0">
                <a:solidFill>
                  <a:schemeClr val="bg2"/>
                </a:solidFill>
              </a:rPr>
              <a:t>Marimbe</a:t>
            </a:r>
            <a:r>
              <a:rPr lang="en-US" sz="2400" b="1" dirty="0" smtClean="0">
                <a:solidFill>
                  <a:schemeClr val="bg2"/>
                </a:solidFill>
              </a:rPr>
              <a:t>-Nyatsambo</a:t>
            </a:r>
          </a:p>
          <a:p>
            <a:pPr algn="ctr"/>
            <a:endParaRPr lang="en-US" sz="1100" dirty="0" smtClean="0">
              <a:solidFill>
                <a:schemeClr val="bg2"/>
              </a:solidFill>
            </a:endParaRPr>
          </a:p>
          <a:p>
            <a:pPr algn="ctr"/>
            <a:r>
              <a:rPr lang="en-US" sz="1700" dirty="0" err="1" smtClean="0">
                <a:solidFill>
                  <a:schemeClr val="bg2"/>
                </a:solidFill>
              </a:rPr>
              <a:t>MBChB</a:t>
            </a:r>
            <a:r>
              <a:rPr lang="en-US" sz="1700" dirty="0" smtClean="0">
                <a:solidFill>
                  <a:schemeClr val="bg2"/>
                </a:solidFill>
              </a:rPr>
              <a:t> (UZ)</a:t>
            </a:r>
          </a:p>
          <a:p>
            <a:pPr algn="ctr"/>
            <a:endParaRPr lang="en-US" sz="1700" dirty="0" smtClean="0">
              <a:solidFill>
                <a:schemeClr val="bg2"/>
              </a:solidFill>
            </a:endParaRPr>
          </a:p>
          <a:p>
            <a:pPr algn="ctr"/>
            <a:r>
              <a:rPr lang="en-US" sz="1700" dirty="0" smtClean="0"/>
              <a:t>University </a:t>
            </a:r>
            <a:r>
              <a:rPr lang="en-US" sz="1700" dirty="0"/>
              <a:t>of Zimbabwe - University of California San Francisco Collaborative Research </a:t>
            </a:r>
            <a:r>
              <a:rPr lang="en-US" sz="1700" dirty="0" smtClean="0"/>
              <a:t>Program</a:t>
            </a:r>
          </a:p>
          <a:p>
            <a:pPr algn="ctr"/>
            <a:endParaRPr lang="en-US" sz="1700" dirty="0" smtClean="0">
              <a:solidFill>
                <a:schemeClr val="bg2"/>
              </a:solidFill>
            </a:endParaRPr>
          </a:p>
          <a:p>
            <a:pPr algn="ctr"/>
            <a:r>
              <a:rPr lang="en-US" sz="1700" dirty="0" smtClean="0">
                <a:solidFill>
                  <a:schemeClr val="bg2"/>
                </a:solidFill>
              </a:rPr>
              <a:t>Annual Research Day</a:t>
            </a:r>
          </a:p>
          <a:p>
            <a:pPr algn="ctr"/>
            <a:r>
              <a:rPr lang="en-US" sz="1700" dirty="0" smtClean="0">
                <a:solidFill>
                  <a:schemeClr val="bg2"/>
                </a:solidFill>
              </a:rPr>
              <a:t>05 May 2017</a:t>
            </a:r>
          </a:p>
        </p:txBody>
      </p:sp>
    </p:spTree>
    <p:extLst>
      <p:ext uri="{BB962C8B-B14F-4D97-AF65-F5344CB8AC3E}">
        <p14:creationId xmlns:p14="http://schemas.microsoft.com/office/powerpoint/2010/main" val="4000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err="1" smtClean="0"/>
              <a:t>Zim</a:t>
            </a:r>
            <a:r>
              <a:rPr lang="en-ZW" dirty="0" smtClean="0"/>
              <a:t> Sites Status</a:t>
            </a:r>
            <a:endParaRPr lang="en-ZW" dirty="0"/>
          </a:p>
        </p:txBody>
      </p:sp>
      <p:sp>
        <p:nvSpPr>
          <p:cNvPr id="3" name="Content Placeholder 2"/>
          <p:cNvSpPr>
            <a:spLocks noGrp="1"/>
          </p:cNvSpPr>
          <p:nvPr>
            <p:ph idx="1"/>
          </p:nvPr>
        </p:nvSpPr>
        <p:spPr/>
        <p:txBody>
          <a:bodyPr>
            <a:normAutofit/>
          </a:bodyPr>
          <a:lstStyle/>
          <a:p>
            <a:r>
              <a:rPr lang="en-ZW" sz="4000" dirty="0" smtClean="0"/>
              <a:t>3 sites </a:t>
            </a:r>
          </a:p>
          <a:p>
            <a:r>
              <a:rPr lang="en-ZW" sz="4000" dirty="0" smtClean="0"/>
              <a:t>1</a:t>
            </a:r>
            <a:r>
              <a:rPr lang="en-ZW" sz="4000" baseline="30000" dirty="0" smtClean="0"/>
              <a:t>st</a:t>
            </a:r>
            <a:r>
              <a:rPr lang="en-ZW" sz="4000" dirty="0" smtClean="0"/>
              <a:t> </a:t>
            </a:r>
            <a:r>
              <a:rPr lang="en-ZW" sz="4000" dirty="0" err="1" smtClean="0"/>
              <a:t>enrollment</a:t>
            </a:r>
            <a:r>
              <a:rPr lang="en-ZW" sz="4000" dirty="0" smtClean="0"/>
              <a:t> on 13 Dec 2016</a:t>
            </a:r>
          </a:p>
          <a:p>
            <a:r>
              <a:rPr lang="en-ZW" sz="4000" dirty="0" smtClean="0"/>
              <a:t>Currently 133/225 participants enrolled</a:t>
            </a:r>
          </a:p>
          <a:p>
            <a:r>
              <a:rPr lang="en-ZW" sz="4000" dirty="0" smtClean="0"/>
              <a:t>No SAEs</a:t>
            </a:r>
            <a:endParaRPr lang="en-ZW" sz="4000" dirty="0"/>
          </a:p>
        </p:txBody>
      </p:sp>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10</a:t>
            </a:fld>
            <a:endParaRPr lang="en-US" dirty="0"/>
          </a:p>
        </p:txBody>
      </p:sp>
    </p:spTree>
    <p:extLst>
      <p:ext uri="{BB962C8B-B14F-4D97-AF65-F5344CB8AC3E}">
        <p14:creationId xmlns:p14="http://schemas.microsoft.com/office/powerpoint/2010/main" val="31915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Adherence</a:t>
            </a:r>
            <a:endParaRPr lang="en-ZW"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6657597"/>
              </p:ext>
            </p:extLst>
          </p:nvPr>
        </p:nvGraphicFramePr>
        <p:xfrm>
          <a:off x="457200" y="1479176"/>
          <a:ext cx="8247528" cy="3840480"/>
        </p:xfrm>
        <a:graphic>
          <a:graphicData uri="http://schemas.openxmlformats.org/drawingml/2006/table">
            <a:tbl>
              <a:tblPr firstRow="1" bandRow="1">
                <a:tableStyleId>{00A15C55-8517-42AA-B614-E9B94910E393}</a:tableStyleId>
              </a:tblPr>
              <a:tblGrid>
                <a:gridCol w="4123764"/>
                <a:gridCol w="4123764"/>
              </a:tblGrid>
              <a:tr h="370840">
                <a:tc>
                  <a:txBody>
                    <a:bodyPr/>
                    <a:lstStyle/>
                    <a:p>
                      <a:r>
                        <a:rPr lang="en-ZW" sz="2200" b="1" u="none" strike="noStrike" kern="1200" baseline="0" dirty="0" smtClean="0"/>
                        <a:t>Participants Enrolled </a:t>
                      </a:r>
                      <a:endParaRPr lang="en-ZW" sz="2200" b="1" dirty="0"/>
                    </a:p>
                  </a:txBody>
                  <a:tcPr/>
                </a:tc>
                <a:tc>
                  <a:txBody>
                    <a:bodyPr/>
                    <a:lstStyle/>
                    <a:p>
                      <a:r>
                        <a:rPr lang="en-ZW" sz="2200" b="1" dirty="0" smtClean="0"/>
                        <a:t>641</a:t>
                      </a:r>
                      <a:endParaRPr lang="en-ZW" sz="2200" b="1" dirty="0"/>
                    </a:p>
                  </a:txBody>
                  <a:tcPr/>
                </a:tc>
              </a:tr>
              <a:tr h="370840">
                <a:tc>
                  <a:txBody>
                    <a:bodyPr/>
                    <a:lstStyle/>
                    <a:p>
                      <a:r>
                        <a:rPr lang="en-ZW" sz="2200" b="1" i="0" u="none" strike="noStrike" kern="1200" baseline="0" dirty="0" smtClean="0">
                          <a:solidFill>
                            <a:schemeClr val="dk1"/>
                          </a:solidFill>
                          <a:latin typeface="+mn-lt"/>
                          <a:ea typeface="+mn-ea"/>
                          <a:cs typeface="+mn-cs"/>
                        </a:rPr>
                        <a:t>Infusion 1</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641/641 (100%)</a:t>
                      </a:r>
                      <a:endParaRPr lang="en-ZW" sz="2200" b="1" dirty="0"/>
                    </a:p>
                  </a:txBody>
                  <a:tcPr/>
                </a:tc>
              </a:tr>
              <a:tr h="370840">
                <a:tc>
                  <a:txBody>
                    <a:bodyPr/>
                    <a:lstStyle/>
                    <a:p>
                      <a:r>
                        <a:rPr lang="en-ZW" sz="2200" b="1" dirty="0" smtClean="0"/>
                        <a:t>Infusion 2</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399/402 (99%)</a:t>
                      </a:r>
                      <a:endParaRPr lang="en-ZW" sz="2200" b="1" dirty="0"/>
                    </a:p>
                  </a:txBody>
                  <a:tcPr/>
                </a:tc>
              </a:tr>
              <a:tr h="370840">
                <a:tc>
                  <a:txBody>
                    <a:bodyPr/>
                    <a:lstStyle/>
                    <a:p>
                      <a:r>
                        <a:rPr lang="en-ZW" sz="2200" b="1" dirty="0" smtClean="0"/>
                        <a:t>Infusion 3</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252/255 ( 99%)</a:t>
                      </a:r>
                      <a:endParaRPr lang="en-ZW" sz="2200" b="1" dirty="0"/>
                    </a:p>
                  </a:txBody>
                  <a:tcPr/>
                </a:tc>
              </a:tr>
              <a:tr h="370840">
                <a:tc>
                  <a:txBody>
                    <a:bodyPr/>
                    <a:lstStyle/>
                    <a:p>
                      <a:r>
                        <a:rPr lang="en-ZW" sz="2200" b="1" dirty="0" smtClean="0"/>
                        <a:t>Infusion 4</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179/182 (98%)</a:t>
                      </a:r>
                      <a:endParaRPr lang="en-ZW" sz="2200" b="1" dirty="0"/>
                    </a:p>
                  </a:txBody>
                  <a:tcPr/>
                </a:tc>
              </a:tr>
              <a:tr h="370840">
                <a:tc>
                  <a:txBody>
                    <a:bodyPr/>
                    <a:lstStyle/>
                    <a:p>
                      <a:r>
                        <a:rPr lang="en-ZW" sz="2200" b="1" dirty="0" smtClean="0"/>
                        <a:t>Infusion 5</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81/84 ( 96%)</a:t>
                      </a:r>
                      <a:endParaRPr lang="en-ZW" sz="2200" b="1" dirty="0"/>
                    </a:p>
                  </a:txBody>
                  <a:tcPr/>
                </a:tc>
              </a:tr>
              <a:tr h="370840">
                <a:tc>
                  <a:txBody>
                    <a:bodyPr/>
                    <a:lstStyle/>
                    <a:p>
                      <a:r>
                        <a:rPr lang="en-ZW" sz="2200" b="1" dirty="0" smtClean="0"/>
                        <a:t>Infusion 6</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29/30 (97%)</a:t>
                      </a:r>
                      <a:endParaRPr lang="en-ZW" sz="2200" b="1" dirty="0"/>
                    </a:p>
                  </a:txBody>
                  <a:tcPr/>
                </a:tc>
              </a:tr>
              <a:tr h="370840">
                <a:tc>
                  <a:txBody>
                    <a:bodyPr/>
                    <a:lstStyle/>
                    <a:p>
                      <a:r>
                        <a:rPr lang="en-ZW" sz="2200" b="1" dirty="0" smtClean="0"/>
                        <a:t>Infusion 7 </a:t>
                      </a:r>
                      <a:endParaRPr lang="en-ZW" sz="2200" b="1" dirty="0"/>
                    </a:p>
                  </a:txBody>
                  <a:tcPr/>
                </a:tc>
                <a:tc>
                  <a:txBody>
                    <a:bodyPr/>
                    <a:lstStyle/>
                    <a:p>
                      <a:r>
                        <a:rPr lang="en-ZW" sz="2200" b="1" dirty="0" smtClean="0"/>
                        <a:t>3/3</a:t>
                      </a:r>
                      <a:r>
                        <a:rPr lang="en-ZW" sz="2200" b="1" baseline="0" dirty="0" smtClean="0"/>
                        <a:t> (100%)</a:t>
                      </a:r>
                      <a:endParaRPr lang="en-ZW" sz="2200" b="1" dirty="0"/>
                    </a:p>
                  </a:txBody>
                  <a:tcPr/>
                </a:tc>
              </a:tr>
              <a:tr h="370840">
                <a:tc>
                  <a:txBody>
                    <a:bodyPr/>
                    <a:lstStyle/>
                    <a:p>
                      <a:r>
                        <a:rPr lang="en-ZW" sz="2200" b="1" u="none" strike="noStrike" kern="1200" baseline="0" dirty="0" smtClean="0"/>
                        <a:t>All Visits</a:t>
                      </a:r>
                      <a:endParaRPr lang="en-ZW" sz="2200" b="1" dirty="0"/>
                    </a:p>
                  </a:txBody>
                  <a:tcPr/>
                </a:tc>
                <a:tc>
                  <a:txBody>
                    <a:bodyPr/>
                    <a:lstStyle/>
                    <a:p>
                      <a:r>
                        <a:rPr lang="en-ZW" sz="2200" b="1" i="0" u="none" strike="noStrike" kern="1200" baseline="0" dirty="0" smtClean="0">
                          <a:solidFill>
                            <a:schemeClr val="dk1"/>
                          </a:solidFill>
                          <a:latin typeface="+mn-lt"/>
                          <a:ea typeface="+mn-ea"/>
                          <a:cs typeface="+mn-cs"/>
                        </a:rPr>
                        <a:t>1584/1597( 99%)</a:t>
                      </a:r>
                      <a:endParaRPr lang="en-ZW" sz="2200" b="1" dirty="0"/>
                    </a:p>
                  </a:txBody>
                  <a:tcPr/>
                </a:tc>
              </a:tr>
            </a:tbl>
          </a:graphicData>
        </a:graphic>
      </p:graphicFrame>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11</a:t>
            </a:fld>
            <a:endParaRPr lang="en-US" dirty="0"/>
          </a:p>
        </p:txBody>
      </p:sp>
      <p:sp>
        <p:nvSpPr>
          <p:cNvPr id="6" name="Oval 5"/>
          <p:cNvSpPr/>
          <p:nvPr/>
        </p:nvSpPr>
        <p:spPr>
          <a:xfrm>
            <a:off x="6096000" y="4876800"/>
            <a:ext cx="762000" cy="533400"/>
          </a:xfrm>
          <a:prstGeom prst="ellipse">
            <a:avLst/>
          </a:prstGeom>
          <a:noFill/>
          <a:ln w="444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111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2" y="285579"/>
            <a:ext cx="8229600" cy="1143000"/>
          </a:xfrm>
        </p:spPr>
        <p:txBody>
          <a:bodyPr>
            <a:normAutofit fontScale="90000"/>
          </a:bodyPr>
          <a:lstStyle/>
          <a:p>
            <a:pPr algn="l"/>
            <a:r>
              <a:rPr lang="en-ZW" dirty="0" smtClean="0"/>
              <a:t>Rumours, Myths and Misconceptions about HIV, Blood, and Contraception</a:t>
            </a:r>
            <a:endParaRPr lang="en-ZW" dirty="0"/>
          </a:p>
        </p:txBody>
      </p:sp>
      <p:sp>
        <p:nvSpPr>
          <p:cNvPr id="4" name="Slide Number Placeholder 3"/>
          <p:cNvSpPr>
            <a:spLocks noGrp="1"/>
          </p:cNvSpPr>
          <p:nvPr>
            <p:ph type="sldNum" sz="quarter" idx="4"/>
          </p:nvPr>
        </p:nvSpPr>
        <p:spPr/>
        <p:txBody>
          <a:bodyPr/>
          <a:lstStyle/>
          <a:p>
            <a:pPr>
              <a:defRPr/>
            </a:pPr>
            <a:fld id="{B874E607-9A9D-4CA8-AF96-69CF1303CF0F}" type="slidenum">
              <a:rPr lang="en-US" smtClean="0"/>
              <a:pPr>
                <a:defRPr/>
              </a:pPr>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800" y="1884900"/>
            <a:ext cx="4000000" cy="2250000"/>
          </a:xfrm>
          <a:prstGeom prst="rect">
            <a:avLst/>
          </a:prstGeom>
        </p:spPr>
      </p:pic>
      <p:pic>
        <p:nvPicPr>
          <p:cNvPr id="7" name="Content Placeholder 4"/>
          <p:cNvPicPr>
            <a:picLocks noChangeAspect="1"/>
          </p:cNvPicPr>
          <p:nvPr/>
        </p:nvPicPr>
        <p:blipFill>
          <a:blip r:embed="rId4"/>
          <a:stretch>
            <a:fillRect/>
          </a:stretch>
        </p:blipFill>
        <p:spPr bwMode="auto">
          <a:xfrm>
            <a:off x="634860" y="4077152"/>
            <a:ext cx="303537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 y="4008980"/>
            <a:ext cx="914400" cy="347897"/>
          </a:xfrm>
          <a:prstGeom prst="rect">
            <a:avLst/>
          </a:prstGeom>
          <a:solidFill>
            <a:schemeClr val="tx1">
              <a:lumMod val="20000"/>
              <a:lumOff val="80000"/>
            </a:schemeClr>
          </a:solidFill>
        </p:spPr>
        <p:txBody>
          <a:bodyPr vert="horz" wrap="none" lIns="91440" tIns="45720" rIns="91440" bIns="45720" rtlCol="0">
            <a:normAutofit/>
          </a:bodyPr>
          <a:lstStyle/>
          <a:p>
            <a:r>
              <a:rPr lang="en-ZW" sz="1600" dirty="0">
                <a:solidFill>
                  <a:schemeClr val="bg2"/>
                </a:solidFill>
              </a:rPr>
              <a:t>T</a:t>
            </a:r>
            <a:r>
              <a:rPr lang="en-ZW" sz="1600" dirty="0" smtClean="0">
                <a:solidFill>
                  <a:schemeClr val="bg2"/>
                </a:solidFill>
              </a:rPr>
              <a:t>oo much</a:t>
            </a:r>
          </a:p>
        </p:txBody>
      </p:sp>
      <p:sp>
        <p:nvSpPr>
          <p:cNvPr id="9" name="TextBox 8"/>
          <p:cNvSpPr txBox="1"/>
          <p:nvPr/>
        </p:nvSpPr>
        <p:spPr>
          <a:xfrm flipH="1">
            <a:off x="2514600" y="5470887"/>
            <a:ext cx="1155630" cy="381000"/>
          </a:xfrm>
          <a:prstGeom prst="rect">
            <a:avLst/>
          </a:prstGeom>
          <a:solidFill>
            <a:schemeClr val="tx1">
              <a:lumMod val="20000"/>
              <a:lumOff val="80000"/>
            </a:schemeClr>
          </a:solidFill>
        </p:spPr>
        <p:txBody>
          <a:bodyPr vert="horz" wrap="none" lIns="91440" tIns="45720" rIns="91440" bIns="45720" rtlCol="0">
            <a:normAutofit/>
          </a:bodyPr>
          <a:lstStyle/>
          <a:p>
            <a:r>
              <a:rPr lang="en-ZW" sz="1600" dirty="0">
                <a:solidFill>
                  <a:schemeClr val="bg2"/>
                </a:solidFill>
              </a:rPr>
              <a:t>T</a:t>
            </a:r>
            <a:r>
              <a:rPr lang="en-ZW" sz="1600" dirty="0" smtClean="0">
                <a:solidFill>
                  <a:schemeClr val="bg2"/>
                </a:solidFill>
              </a:rPr>
              <a:t>oo little</a:t>
            </a:r>
          </a:p>
        </p:txBody>
      </p:sp>
      <p:pic>
        <p:nvPicPr>
          <p:cNvPr id="11"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04800" y="1447800"/>
            <a:ext cx="4114800" cy="234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5105400" y="4267200"/>
            <a:ext cx="2209800" cy="1668087"/>
          </a:xfrm>
          <a:prstGeom prst="rect">
            <a:avLst/>
          </a:prstGeom>
        </p:spPr>
      </p:pic>
    </p:spTree>
    <p:extLst>
      <p:ext uri="{BB962C8B-B14F-4D97-AF65-F5344CB8AC3E}">
        <p14:creationId xmlns:p14="http://schemas.microsoft.com/office/powerpoint/2010/main" val="4545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W" dirty="0" smtClean="0"/>
              <a:t>P1112</a:t>
            </a:r>
            <a:endParaRPr lang="en-ZW" dirty="0"/>
          </a:p>
        </p:txBody>
      </p:sp>
      <p:sp>
        <p:nvSpPr>
          <p:cNvPr id="3" name="Subtitle 2"/>
          <p:cNvSpPr>
            <a:spLocks noGrp="1"/>
          </p:cNvSpPr>
          <p:nvPr>
            <p:ph type="subTitle" idx="1"/>
          </p:nvPr>
        </p:nvSpPr>
        <p:spPr/>
        <p:txBody>
          <a:bodyPr/>
          <a:lstStyle/>
          <a:p>
            <a:r>
              <a:rPr lang="en-ZW" dirty="0" smtClean="0"/>
              <a:t>Overview and update</a:t>
            </a:r>
            <a:endParaRPr lang="en-ZW" dirty="0"/>
          </a:p>
        </p:txBody>
      </p:sp>
    </p:spTree>
    <p:extLst>
      <p:ext uri="{BB962C8B-B14F-4D97-AF65-F5344CB8AC3E}">
        <p14:creationId xmlns:p14="http://schemas.microsoft.com/office/powerpoint/2010/main" val="361275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985" y="1265095"/>
            <a:ext cx="6037898" cy="857250"/>
          </a:xfrm>
        </p:spPr>
        <p:txBody>
          <a:bodyPr>
            <a:noAutofit/>
          </a:bodyPr>
          <a:lstStyle/>
          <a:p>
            <a:r>
              <a:rPr lang="en-ZW" b="1" dirty="0">
                <a:solidFill>
                  <a:srgbClr val="000000"/>
                </a:solidFill>
                <a:latin typeface="Candara" panose="020E0502030303020204" pitchFamily="34" charset="0"/>
              </a:rPr>
              <a:t>Protocol P1112:  </a:t>
            </a:r>
            <a:r>
              <a:rPr lang="en-ZW" b="1" i="1" dirty="0">
                <a:solidFill>
                  <a:srgbClr val="000000"/>
                </a:solidFill>
                <a:latin typeface="Candara" panose="020E0502030303020204" pitchFamily="34" charset="0"/>
              </a:rPr>
              <a:t>Study Overview</a:t>
            </a:r>
            <a:br>
              <a:rPr lang="en-ZW" b="1" i="1" dirty="0">
                <a:solidFill>
                  <a:srgbClr val="000000"/>
                </a:solidFill>
                <a:latin typeface="Candara" panose="020E0502030303020204" pitchFamily="34" charset="0"/>
              </a:rPr>
            </a:br>
            <a:endParaRPr lang="en-ZW" b="1" dirty="0">
              <a:latin typeface="Candara" panose="020E0502030303020204" pitchFamily="34" charset="0"/>
            </a:endParaRPr>
          </a:p>
        </p:txBody>
      </p:sp>
      <p:sp>
        <p:nvSpPr>
          <p:cNvPr id="3" name="Content Placeholder 2"/>
          <p:cNvSpPr>
            <a:spLocks noGrp="1"/>
          </p:cNvSpPr>
          <p:nvPr>
            <p:ph idx="1"/>
          </p:nvPr>
        </p:nvSpPr>
        <p:spPr>
          <a:xfrm>
            <a:off x="685800" y="2122345"/>
            <a:ext cx="7886700" cy="3263504"/>
          </a:xfrm>
        </p:spPr>
        <p:txBody>
          <a:bodyPr>
            <a:normAutofit/>
          </a:bodyPr>
          <a:lstStyle/>
          <a:p>
            <a:r>
              <a:rPr lang="en-ZW" sz="3200" dirty="0" smtClean="0">
                <a:solidFill>
                  <a:srgbClr val="000000"/>
                </a:solidFill>
                <a:latin typeface="Candara" panose="020E0502030303020204" pitchFamily="34" charset="0"/>
              </a:rPr>
              <a:t>Open </a:t>
            </a:r>
            <a:r>
              <a:rPr lang="en-ZW" sz="3200" dirty="0">
                <a:solidFill>
                  <a:srgbClr val="000000"/>
                </a:solidFill>
                <a:latin typeface="Candara" panose="020E0502030303020204" pitchFamily="34" charset="0"/>
              </a:rPr>
              <a:t>label, dose-escalating, phase I study of </a:t>
            </a:r>
            <a:r>
              <a:rPr lang="en-ZW" sz="3200" dirty="0" smtClean="0">
                <a:solidFill>
                  <a:srgbClr val="000000"/>
                </a:solidFill>
                <a:latin typeface="Candara" panose="020E0502030303020204" pitchFamily="34" charset="0"/>
              </a:rPr>
              <a:t>safety and </a:t>
            </a:r>
            <a:r>
              <a:rPr lang="en-ZW" sz="3200" dirty="0">
                <a:solidFill>
                  <a:srgbClr val="000000"/>
                </a:solidFill>
                <a:latin typeface="Candara" panose="020E0502030303020204" pitchFamily="34" charset="0"/>
              </a:rPr>
              <a:t>pharmacokinetics of single dose </a:t>
            </a:r>
            <a:r>
              <a:rPr lang="en-ZW" sz="3200" dirty="0" smtClean="0">
                <a:solidFill>
                  <a:srgbClr val="000000"/>
                </a:solidFill>
                <a:latin typeface="Candara" panose="020E0502030303020204" pitchFamily="34" charset="0"/>
              </a:rPr>
              <a:t>VRC01,  At birth (within 72 hours) in HIV exposed infants at high risk of </a:t>
            </a:r>
            <a:r>
              <a:rPr lang="en-ZW" sz="3200" dirty="0" err="1" smtClean="0">
                <a:solidFill>
                  <a:srgbClr val="000000"/>
                </a:solidFill>
                <a:latin typeface="Candara" panose="020E0502030303020204" pitchFamily="34" charset="0"/>
              </a:rPr>
              <a:t>peripartum</a:t>
            </a:r>
            <a:r>
              <a:rPr lang="en-ZW" sz="3200" dirty="0" smtClean="0">
                <a:solidFill>
                  <a:srgbClr val="000000"/>
                </a:solidFill>
                <a:latin typeface="Candara" panose="020E0502030303020204" pitchFamily="34" charset="0"/>
              </a:rPr>
              <a:t> HIV acquisition</a:t>
            </a:r>
            <a:endParaRPr lang="en-ZW" sz="3200" dirty="0">
              <a:solidFill>
                <a:srgbClr val="000000"/>
              </a:solidFill>
              <a:latin typeface="Candara" panose="020E0502030303020204" pitchFamily="34" charset="0"/>
            </a:endParaRPr>
          </a:p>
          <a:p>
            <a:endParaRPr lang="en-ZW" dirty="0">
              <a:latin typeface="Candara" panose="020E0502030303020204" pitchFamily="34" charset="0"/>
            </a:endParaRPr>
          </a:p>
        </p:txBody>
      </p:sp>
      <p:sp>
        <p:nvSpPr>
          <p:cNvPr id="5" name="Slide Number Placeholder 4"/>
          <p:cNvSpPr>
            <a:spLocks noGrp="1"/>
          </p:cNvSpPr>
          <p:nvPr>
            <p:ph type="sldNum" sz="quarter" idx="4294967295"/>
          </p:nvPr>
        </p:nvSpPr>
        <p:spPr>
          <a:xfrm>
            <a:off x="7603236" y="5586412"/>
            <a:ext cx="342900" cy="357188"/>
          </a:xfrm>
          <a:prstGeom prst="rect">
            <a:avLst/>
          </a:prstGeom>
        </p:spPr>
        <p:txBody>
          <a:bodyPr/>
          <a:lstStyle/>
          <a:p>
            <a:fld id="{CAB38BCE-0EF9-4F7C-AB57-F264F683E18A}" type="slidenum">
              <a:rPr lang="en-ZW" smtClean="0">
                <a:solidFill>
                  <a:prstClr val="black">
                    <a:tint val="75000"/>
                  </a:prstClr>
                </a:solidFill>
              </a:rPr>
              <a:pPr/>
              <a:t>14</a:t>
            </a:fld>
            <a:endParaRPr lang="en-ZW"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6277460" y="5167312"/>
            <a:ext cx="2808104" cy="928688"/>
          </a:xfrm>
          <a:prstGeom prst="rect">
            <a:avLst/>
          </a:prstGeom>
        </p:spPr>
      </p:pic>
    </p:spTree>
    <p:extLst>
      <p:ext uri="{BB962C8B-B14F-4D97-AF65-F5344CB8AC3E}">
        <p14:creationId xmlns:p14="http://schemas.microsoft.com/office/powerpoint/2010/main" val="3868111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569" y="1163242"/>
            <a:ext cx="7886700" cy="994172"/>
          </a:xfrm>
        </p:spPr>
        <p:txBody>
          <a:bodyPr>
            <a:normAutofit fontScale="90000"/>
          </a:bodyPr>
          <a:lstStyle/>
          <a:p>
            <a:r>
              <a:rPr lang="en-ZW" b="1" dirty="0" smtClean="0">
                <a:latin typeface="Candara" panose="020E0502030303020204" pitchFamily="34" charset="0"/>
              </a:rPr>
              <a:t>Protocol P1112</a:t>
            </a:r>
            <a:r>
              <a:rPr lang="en-ZW" dirty="0" smtClean="0">
                <a:latin typeface="Candara" panose="020E0502030303020204" pitchFamily="34" charset="0"/>
              </a:rPr>
              <a:t/>
            </a:r>
            <a:br>
              <a:rPr lang="en-ZW" dirty="0" smtClean="0">
                <a:latin typeface="Candara" panose="020E0502030303020204" pitchFamily="34" charset="0"/>
              </a:rPr>
            </a:br>
            <a:endParaRPr lang="en-ZW" dirty="0">
              <a:latin typeface="Candara" panose="020E0502030303020204" pitchFamily="34" charset="0"/>
            </a:endParaRPr>
          </a:p>
        </p:txBody>
      </p:sp>
      <p:sp>
        <p:nvSpPr>
          <p:cNvPr id="3" name="Content Placeholder 2"/>
          <p:cNvSpPr>
            <a:spLocks noGrp="1"/>
          </p:cNvSpPr>
          <p:nvPr>
            <p:ph idx="1"/>
          </p:nvPr>
        </p:nvSpPr>
        <p:spPr>
          <a:xfrm>
            <a:off x="1270302" y="1982392"/>
            <a:ext cx="6172200" cy="3394472"/>
          </a:xfrm>
        </p:spPr>
        <p:txBody>
          <a:bodyPr>
            <a:normAutofit fontScale="92500" lnSpcReduction="10000"/>
          </a:bodyPr>
          <a:lstStyle/>
          <a:p>
            <a:pPr marL="0" indent="0">
              <a:buNone/>
            </a:pPr>
            <a:endParaRPr lang="en-ZW" dirty="0" smtClean="0">
              <a:latin typeface="Candara" panose="020E0502030303020204" pitchFamily="34" charset="0"/>
            </a:endParaRPr>
          </a:p>
          <a:p>
            <a:pPr marL="0" indent="0">
              <a:buNone/>
            </a:pPr>
            <a:r>
              <a:rPr lang="en-ZW" b="1" dirty="0" smtClean="0">
                <a:latin typeface="Candara" panose="020E0502030303020204" pitchFamily="34" charset="0"/>
              </a:rPr>
              <a:t>Primary Objectives</a:t>
            </a:r>
            <a:endParaRPr lang="en-ZW" dirty="0">
              <a:latin typeface="Candara" panose="020E0502030303020204" pitchFamily="34" charset="0"/>
            </a:endParaRPr>
          </a:p>
          <a:p>
            <a:pPr>
              <a:buNone/>
            </a:pPr>
            <a:r>
              <a:rPr lang="en-ZW" dirty="0" smtClean="0">
                <a:latin typeface="Candara" panose="020E0502030303020204" pitchFamily="34" charset="0"/>
              </a:rPr>
              <a:t>	– </a:t>
            </a:r>
            <a:r>
              <a:rPr lang="en-ZW" dirty="0">
                <a:latin typeface="Candara" panose="020E0502030303020204" pitchFamily="34" charset="0"/>
              </a:rPr>
              <a:t>To assess safety of single SC </a:t>
            </a:r>
            <a:r>
              <a:rPr lang="en-ZW" dirty="0" smtClean="0">
                <a:latin typeface="Candara" panose="020E0502030303020204" pitchFamily="34" charset="0"/>
              </a:rPr>
              <a:t>dose of VRC01</a:t>
            </a:r>
            <a:endParaRPr lang="en-ZW" dirty="0">
              <a:latin typeface="Candara" panose="020E0502030303020204" pitchFamily="34" charset="0"/>
            </a:endParaRPr>
          </a:p>
          <a:p>
            <a:pPr>
              <a:buNone/>
            </a:pPr>
            <a:r>
              <a:rPr lang="en-ZW" dirty="0" smtClean="0">
                <a:latin typeface="Candara" panose="020E0502030303020204" pitchFamily="34" charset="0"/>
              </a:rPr>
              <a:t>	– </a:t>
            </a:r>
            <a:r>
              <a:rPr lang="en-ZW" dirty="0">
                <a:latin typeface="Candara" panose="020E0502030303020204" pitchFamily="34" charset="0"/>
              </a:rPr>
              <a:t>To determine PK </a:t>
            </a:r>
            <a:r>
              <a:rPr lang="en-ZW" dirty="0" smtClean="0">
                <a:latin typeface="Candara" panose="020E0502030303020204" pitchFamily="34" charset="0"/>
              </a:rPr>
              <a:t>profile of VRC01 when given as a </a:t>
            </a:r>
            <a:r>
              <a:rPr lang="en-ZW" dirty="0">
                <a:latin typeface="Candara" panose="020E0502030303020204" pitchFamily="34" charset="0"/>
              </a:rPr>
              <a:t>single SC dose </a:t>
            </a:r>
            <a:endParaRPr lang="en-ZW" dirty="0" smtClean="0">
              <a:latin typeface="Candara" panose="020E0502030303020204" pitchFamily="34" charset="0"/>
            </a:endParaRPr>
          </a:p>
          <a:p>
            <a:pPr>
              <a:buNone/>
            </a:pPr>
            <a:endParaRPr lang="en-ZW" dirty="0">
              <a:latin typeface="Candara" panose="020E0502030303020204" pitchFamily="34" charset="0"/>
            </a:endParaRPr>
          </a:p>
          <a:p>
            <a:pPr>
              <a:buNone/>
            </a:pPr>
            <a:r>
              <a:rPr lang="en-ZW" b="1" dirty="0" smtClean="0">
                <a:latin typeface="Candara" panose="020E0502030303020204" pitchFamily="34" charset="0"/>
              </a:rPr>
              <a:t>Secondary </a:t>
            </a:r>
            <a:r>
              <a:rPr lang="en-ZW" b="1" dirty="0">
                <a:latin typeface="Candara" panose="020E0502030303020204" pitchFamily="34" charset="0"/>
              </a:rPr>
              <a:t>Objectives</a:t>
            </a:r>
            <a:endParaRPr lang="en-ZW" dirty="0">
              <a:latin typeface="Candara" panose="020E0502030303020204" pitchFamily="34" charset="0"/>
            </a:endParaRPr>
          </a:p>
          <a:p>
            <a:pPr>
              <a:buNone/>
            </a:pPr>
            <a:r>
              <a:rPr lang="en-ZW" dirty="0">
                <a:latin typeface="Candara" panose="020E0502030303020204" pitchFamily="34" charset="0"/>
              </a:rPr>
              <a:t>	– To examine anti-VRC01 antibody production following immunization</a:t>
            </a:r>
          </a:p>
          <a:p>
            <a:pPr>
              <a:buNone/>
            </a:pPr>
            <a:r>
              <a:rPr lang="en-ZW" dirty="0">
                <a:latin typeface="Candara" panose="020E0502030303020204" pitchFamily="34" charset="0"/>
              </a:rPr>
              <a:t>	– To assess the amount of VRC01 antibody in oral secretions</a:t>
            </a:r>
          </a:p>
          <a:p>
            <a:pPr>
              <a:buNone/>
            </a:pPr>
            <a:endParaRPr lang="en-ZW" dirty="0">
              <a:latin typeface="Candara" panose="020E0502030303020204" pitchFamily="34" charset="0"/>
            </a:endParaRPr>
          </a:p>
          <a:p>
            <a:pPr>
              <a:buNone/>
            </a:pPr>
            <a:endParaRPr lang="en-ZW" dirty="0">
              <a:latin typeface="Candara" panose="020E0502030303020204" pitchFamily="34" charset="0"/>
            </a:endParaRPr>
          </a:p>
        </p:txBody>
      </p:sp>
      <p:sp>
        <p:nvSpPr>
          <p:cNvPr id="5" name="Slide Number Placeholder 4"/>
          <p:cNvSpPr>
            <a:spLocks noGrp="1"/>
          </p:cNvSpPr>
          <p:nvPr>
            <p:ph type="sldNum" sz="quarter" idx="4294967295"/>
          </p:nvPr>
        </p:nvSpPr>
        <p:spPr>
          <a:xfrm>
            <a:off x="6553200" y="5562600"/>
            <a:ext cx="1409700" cy="609600"/>
          </a:xfrm>
          <a:prstGeom prst="rect">
            <a:avLst/>
          </a:prstGeom>
        </p:spPr>
        <p:txBody>
          <a:bodyPr/>
          <a:lstStyle/>
          <a:p>
            <a:fld id="{CAB38BCE-0EF9-4F7C-AB57-F264F683E18A}" type="slidenum">
              <a:rPr lang="en-ZW" smtClean="0">
                <a:solidFill>
                  <a:prstClr val="black">
                    <a:tint val="75000"/>
                  </a:prstClr>
                </a:solidFill>
              </a:rPr>
              <a:pPr/>
              <a:t>15</a:t>
            </a:fld>
            <a:endParaRPr lang="en-ZW"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5943600" y="5410200"/>
            <a:ext cx="2971800" cy="1143000"/>
          </a:xfrm>
          <a:prstGeom prst="rect">
            <a:avLst/>
          </a:prstGeom>
        </p:spPr>
      </p:pic>
    </p:spTree>
    <p:extLst>
      <p:ext uri="{BB962C8B-B14F-4D97-AF65-F5344CB8AC3E}">
        <p14:creationId xmlns:p14="http://schemas.microsoft.com/office/powerpoint/2010/main" val="160210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Current update</a:t>
            </a:r>
            <a:endParaRPr lang="en-ZW" dirty="0"/>
          </a:p>
        </p:txBody>
      </p:sp>
      <p:sp>
        <p:nvSpPr>
          <p:cNvPr id="3" name="Content Placeholder 2"/>
          <p:cNvSpPr>
            <a:spLocks noGrp="1"/>
          </p:cNvSpPr>
          <p:nvPr>
            <p:ph idx="1"/>
          </p:nvPr>
        </p:nvSpPr>
        <p:spPr/>
        <p:txBody>
          <a:bodyPr/>
          <a:lstStyle/>
          <a:p>
            <a:r>
              <a:rPr lang="en-ZW" sz="2400" dirty="0" smtClean="0"/>
              <a:t>Zimbabwe  </a:t>
            </a:r>
            <a:r>
              <a:rPr lang="en-ZW" sz="2400" dirty="0"/>
              <a:t>started enrolments on 19 Jan </a:t>
            </a:r>
            <a:r>
              <a:rPr lang="en-ZW" sz="2400" dirty="0" smtClean="0"/>
              <a:t>2017 into the (VRC01 breastfeeding cohort)</a:t>
            </a:r>
          </a:p>
          <a:p>
            <a:r>
              <a:rPr lang="en-ZW" sz="2400" dirty="0" smtClean="0"/>
              <a:t>South Africa and Zimbabwe only sites internationally identified to implement dose group 3</a:t>
            </a:r>
          </a:p>
          <a:p>
            <a:r>
              <a:rPr lang="en-ZW" sz="2400" dirty="0" smtClean="0"/>
              <a:t>Enrolled 3 of the 13 in this cohort, closed to accrual</a:t>
            </a:r>
          </a:p>
          <a:p>
            <a:r>
              <a:rPr lang="en-ZW" sz="2400" dirty="0" smtClean="0"/>
              <a:t>All 3 are on active follow-up receiving monthly VRC01 , no adverse events reported to date</a:t>
            </a:r>
          </a:p>
          <a:p>
            <a:endParaRPr lang="en-ZW" dirty="0" smtClean="0"/>
          </a:p>
          <a:p>
            <a:endParaRPr lang="en-ZW" dirty="0" smtClean="0"/>
          </a:p>
        </p:txBody>
      </p:sp>
      <p:pic>
        <p:nvPicPr>
          <p:cNvPr id="4" name="Picture 3"/>
          <p:cNvPicPr>
            <a:picLocks noChangeAspect="1"/>
          </p:cNvPicPr>
          <p:nvPr/>
        </p:nvPicPr>
        <p:blipFill>
          <a:blip r:embed="rId2"/>
          <a:stretch>
            <a:fillRect/>
          </a:stretch>
        </p:blipFill>
        <p:spPr>
          <a:xfrm>
            <a:off x="5943600" y="5105400"/>
            <a:ext cx="3141964" cy="1143000"/>
          </a:xfrm>
          <a:prstGeom prst="rect">
            <a:avLst/>
          </a:prstGeom>
        </p:spPr>
      </p:pic>
    </p:spTree>
    <p:extLst>
      <p:ext uri="{BB962C8B-B14F-4D97-AF65-F5344CB8AC3E}">
        <p14:creationId xmlns:p14="http://schemas.microsoft.com/office/powerpoint/2010/main" val="373425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dirty="0" smtClean="0">
                <a:solidFill>
                  <a:schemeClr val="bg2"/>
                </a:solidFill>
              </a:rPr>
              <a:t>Acknowledgements</a:t>
            </a:r>
            <a:endParaRPr lang="en-US" dirty="0">
              <a:solidFill>
                <a:schemeClr val="bg2"/>
              </a:solidFill>
            </a:endParaRPr>
          </a:p>
        </p:txBody>
      </p:sp>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17</a:t>
            </a:fld>
            <a:endParaRPr lang="en-US" dirty="0"/>
          </a:p>
        </p:txBody>
      </p:sp>
      <p:sp>
        <p:nvSpPr>
          <p:cNvPr id="5" name="Content Placeholder 1"/>
          <p:cNvSpPr>
            <a:spLocks noGrp="1"/>
          </p:cNvSpPr>
          <p:nvPr>
            <p:ph sz="half" idx="1"/>
          </p:nvPr>
        </p:nvSpPr>
        <p:spPr>
          <a:xfrm>
            <a:off x="152400" y="1219200"/>
            <a:ext cx="4419600" cy="4952999"/>
          </a:xfrm>
        </p:spPr>
        <p:txBody>
          <a:bodyPr>
            <a:noAutofit/>
          </a:bodyPr>
          <a:lstStyle/>
          <a:p>
            <a:pPr>
              <a:spcBef>
                <a:spcPts val="0"/>
              </a:spcBef>
              <a:spcAft>
                <a:spcPts val="300"/>
              </a:spcAft>
            </a:pPr>
            <a:r>
              <a:rPr lang="en-US" sz="1400" dirty="0" smtClean="0">
                <a:solidFill>
                  <a:srgbClr val="292929"/>
                </a:solidFill>
                <a:latin typeface="+mj-lt"/>
              </a:rPr>
              <a:t>AMP STUDY PARTICIPANTS</a:t>
            </a:r>
          </a:p>
          <a:p>
            <a:pPr>
              <a:spcBef>
                <a:spcPts val="0"/>
              </a:spcBef>
              <a:spcAft>
                <a:spcPts val="300"/>
              </a:spcAft>
            </a:pPr>
            <a:r>
              <a:rPr lang="en-US" sz="1400" dirty="0" smtClean="0">
                <a:solidFill>
                  <a:srgbClr val="292929"/>
                </a:solidFill>
                <a:latin typeface="+mj-lt"/>
              </a:rPr>
              <a:t>AMP PROTOCOL TEAM</a:t>
            </a:r>
          </a:p>
          <a:p>
            <a:pPr>
              <a:spcBef>
                <a:spcPts val="0"/>
              </a:spcBef>
              <a:spcAft>
                <a:spcPts val="300"/>
              </a:spcAft>
            </a:pPr>
            <a:r>
              <a:rPr lang="en-US" sz="1400" dirty="0" smtClean="0">
                <a:solidFill>
                  <a:srgbClr val="292929"/>
                </a:solidFill>
                <a:latin typeface="+mj-lt"/>
              </a:rPr>
              <a:t>UZ-UCSF CAB</a:t>
            </a:r>
          </a:p>
          <a:p>
            <a:pPr>
              <a:spcBef>
                <a:spcPts val="0"/>
              </a:spcBef>
              <a:spcAft>
                <a:spcPts val="300"/>
              </a:spcAft>
            </a:pPr>
            <a:r>
              <a:rPr lang="en-US" sz="1400" dirty="0" smtClean="0">
                <a:solidFill>
                  <a:srgbClr val="292929"/>
                </a:solidFill>
                <a:latin typeface="+mj-lt"/>
              </a:rPr>
              <a:t>UZ-UCSF COLLABORATIVE RESEARCH PROGRAMME</a:t>
            </a:r>
          </a:p>
          <a:p>
            <a:pPr>
              <a:spcBef>
                <a:spcPts val="0"/>
              </a:spcBef>
              <a:spcAft>
                <a:spcPts val="300"/>
              </a:spcAft>
            </a:pPr>
            <a:r>
              <a:rPr lang="en-US" sz="1400" dirty="0" smtClean="0">
                <a:solidFill>
                  <a:srgbClr val="292929"/>
                </a:solidFill>
                <a:latin typeface="+mj-lt"/>
              </a:rPr>
              <a:t>HPTN NETWORK</a:t>
            </a:r>
          </a:p>
          <a:p>
            <a:pPr>
              <a:spcBef>
                <a:spcPts val="0"/>
              </a:spcBef>
              <a:spcAft>
                <a:spcPts val="300"/>
              </a:spcAft>
            </a:pPr>
            <a:r>
              <a:rPr lang="en-US" sz="1400" dirty="0" smtClean="0">
                <a:solidFill>
                  <a:srgbClr val="292929"/>
                </a:solidFill>
                <a:latin typeface="+mj-lt"/>
              </a:rPr>
              <a:t>HVTN NETWORK</a:t>
            </a:r>
          </a:p>
          <a:p>
            <a:pPr>
              <a:spcBef>
                <a:spcPts val="0"/>
              </a:spcBef>
              <a:spcAft>
                <a:spcPts val="300"/>
              </a:spcAft>
            </a:pPr>
            <a:r>
              <a:rPr lang="en-US" sz="1400" dirty="0" smtClean="0">
                <a:solidFill>
                  <a:srgbClr val="292929"/>
                </a:solidFill>
                <a:latin typeface="+mj-lt"/>
              </a:rPr>
              <a:t>IMPAACT NETWORK</a:t>
            </a:r>
          </a:p>
          <a:p>
            <a:pPr>
              <a:spcBef>
                <a:spcPts val="0"/>
              </a:spcBef>
              <a:spcAft>
                <a:spcPts val="300"/>
              </a:spcAft>
            </a:pPr>
            <a:r>
              <a:rPr lang="en-US" sz="1400" dirty="0" smtClean="0">
                <a:solidFill>
                  <a:srgbClr val="292929"/>
                </a:solidFill>
                <a:latin typeface="+mj-lt"/>
              </a:rPr>
              <a:t>FHI 360</a:t>
            </a:r>
          </a:p>
          <a:p>
            <a:pPr>
              <a:spcBef>
                <a:spcPts val="0"/>
              </a:spcBef>
              <a:spcAft>
                <a:spcPts val="300"/>
              </a:spcAft>
            </a:pPr>
            <a:r>
              <a:rPr lang="en-US" sz="1400" dirty="0" smtClean="0">
                <a:solidFill>
                  <a:srgbClr val="292929"/>
                </a:solidFill>
                <a:latin typeface="+mj-lt"/>
              </a:rPr>
              <a:t>NIH, NIAID</a:t>
            </a:r>
          </a:p>
          <a:p>
            <a:pPr>
              <a:spcBef>
                <a:spcPts val="0"/>
              </a:spcBef>
              <a:spcAft>
                <a:spcPts val="300"/>
              </a:spcAft>
            </a:pPr>
            <a:endParaRPr lang="en-US" sz="1400" dirty="0" smtClean="0">
              <a:solidFill>
                <a:srgbClr val="292929"/>
              </a:solidFill>
              <a:latin typeface="+mj-lt"/>
            </a:endParaRPr>
          </a:p>
          <a:p>
            <a:pPr>
              <a:spcBef>
                <a:spcPts val="0"/>
              </a:spcBef>
              <a:spcAft>
                <a:spcPts val="300"/>
              </a:spcAft>
            </a:pPr>
            <a:endParaRPr lang="en-US" sz="1400" dirty="0">
              <a:solidFill>
                <a:srgbClr val="292929"/>
              </a:solidFill>
              <a:latin typeface="+mj-lt"/>
            </a:endParaRPr>
          </a:p>
          <a:p>
            <a:pPr>
              <a:spcBef>
                <a:spcPts val="0"/>
              </a:spcBef>
              <a:spcAft>
                <a:spcPts val="300"/>
              </a:spcAft>
            </a:pPr>
            <a:endParaRPr lang="en-US" sz="1400" dirty="0" smtClean="0">
              <a:solidFill>
                <a:srgbClr val="292929"/>
              </a:solidFill>
              <a:latin typeface="+mj-lt"/>
            </a:endParaRPr>
          </a:p>
          <a:p>
            <a:pPr>
              <a:spcBef>
                <a:spcPts val="0"/>
              </a:spcBef>
              <a:spcAft>
                <a:spcPts val="300"/>
              </a:spcAft>
            </a:pPr>
            <a:endParaRPr lang="en-US" sz="1400" dirty="0" smtClean="0">
              <a:solidFill>
                <a:srgbClr val="292929"/>
              </a:solidFill>
              <a:latin typeface="+mj-lt"/>
            </a:endParaRPr>
          </a:p>
          <a:p>
            <a:pPr>
              <a:spcBef>
                <a:spcPts val="0"/>
              </a:spcBef>
              <a:spcAft>
                <a:spcPts val="300"/>
              </a:spcAft>
            </a:pPr>
            <a:endParaRPr lang="en-US" sz="1400" dirty="0">
              <a:solidFill>
                <a:srgbClr val="292929"/>
              </a:solidFill>
              <a:latin typeface="+mj-lt"/>
            </a:endParaRPr>
          </a:p>
        </p:txBody>
      </p:sp>
      <p:sp>
        <p:nvSpPr>
          <p:cNvPr id="6" name="Content Placeholder 2"/>
          <p:cNvSpPr txBox="1">
            <a:spLocks/>
          </p:cNvSpPr>
          <p:nvPr/>
        </p:nvSpPr>
        <p:spPr>
          <a:xfrm>
            <a:off x="4572000" y="1219200"/>
            <a:ext cx="4419600" cy="4953000"/>
          </a:xfrm>
          <a:prstGeom prst="rect">
            <a:avLst/>
          </a:prstGeom>
        </p:spPr>
        <p:txBody>
          <a:bodyPr>
            <a:normAutofit/>
          </a:bodyPr>
          <a:lstStyle>
            <a:lvl1pPr marL="342900" indent="-342900" algn="l" rtl="0" eaLnBrk="1" fontAlgn="base" hangingPunct="1">
              <a:spcBef>
                <a:spcPct val="20000"/>
              </a:spcBef>
              <a:spcAft>
                <a:spcPct val="0"/>
              </a:spcAft>
              <a:buClr>
                <a:schemeClr val="accent1"/>
              </a:buClr>
              <a:buFont typeface="Arial" charset="0"/>
              <a:buChar char="•"/>
              <a:defRPr sz="3400" kern="1200">
                <a:solidFill>
                  <a:srgbClr val="292929"/>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rgbClr val="494840"/>
              </a:buClr>
              <a:buFont typeface="Arial" charset="0"/>
              <a:buChar char="•"/>
              <a:defRPr sz="2800" kern="1200">
                <a:solidFill>
                  <a:srgbClr val="292929"/>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rgbClr val="494840"/>
              </a:buClr>
              <a:buFont typeface="Arial" charset="0"/>
              <a:buChar char="•"/>
              <a:defRPr sz="2400" kern="1200">
                <a:solidFill>
                  <a:srgbClr val="292929"/>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rgbClr val="494840"/>
              </a:buClr>
              <a:buFont typeface="Arial" charset="0"/>
              <a:buChar char="•"/>
              <a:defRPr sz="2000" kern="1200">
                <a:solidFill>
                  <a:srgbClr val="292929"/>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rgbClr val="494840"/>
              </a:buClr>
              <a:buFont typeface="Century Gothic" pitchFamily="34" charset="0"/>
              <a:buChar char="−"/>
              <a:defRPr sz="2000" kern="1200">
                <a:solidFill>
                  <a:srgbClr val="292929"/>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spcAft>
                <a:spcPts val="300"/>
              </a:spcAft>
            </a:pPr>
            <a:endParaRPr lang="en-US" sz="1400" dirty="0" smtClean="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8555" y="0"/>
            <a:ext cx="1634490" cy="9888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 y="78645"/>
            <a:ext cx="1597325" cy="966382"/>
          </a:xfrm>
          <a:prstGeom prst="rect">
            <a:avLst/>
          </a:prstGeom>
        </p:spPr>
      </p:pic>
      <p:pic>
        <p:nvPicPr>
          <p:cNvPr id="9" name="Picture 8"/>
          <p:cNvPicPr>
            <a:picLocks noChangeAspect="1"/>
          </p:cNvPicPr>
          <p:nvPr/>
        </p:nvPicPr>
        <p:blipFill>
          <a:blip r:embed="rId4"/>
          <a:stretch>
            <a:fillRect/>
          </a:stretch>
        </p:blipFill>
        <p:spPr>
          <a:xfrm>
            <a:off x="5943600" y="1600200"/>
            <a:ext cx="2971800" cy="914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614612"/>
            <a:ext cx="3048000" cy="16287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4572000"/>
            <a:ext cx="3971925" cy="962025"/>
          </a:xfrm>
          <a:prstGeom prst="rect">
            <a:avLst/>
          </a:prstGeom>
        </p:spPr>
      </p:pic>
      <p:sp>
        <p:nvSpPr>
          <p:cNvPr id="11" name="AutoShape 2" descr="Image result for hvt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W"/>
          </a:p>
        </p:txBody>
      </p:sp>
      <p:pic>
        <p:nvPicPr>
          <p:cNvPr id="12" name="Picture 11"/>
          <p:cNvPicPr>
            <a:picLocks noChangeAspect="1"/>
          </p:cNvPicPr>
          <p:nvPr/>
        </p:nvPicPr>
        <p:blipFill>
          <a:blip r:embed="rId7"/>
          <a:stretch>
            <a:fillRect/>
          </a:stretch>
        </p:blipFill>
        <p:spPr>
          <a:xfrm>
            <a:off x="152400" y="4495800"/>
            <a:ext cx="1638300" cy="1028700"/>
          </a:xfrm>
          <a:prstGeom prst="rect">
            <a:avLst/>
          </a:prstGeom>
        </p:spPr>
      </p:pic>
      <p:pic>
        <p:nvPicPr>
          <p:cNvPr id="13" name="Picture 12"/>
          <p:cNvPicPr>
            <a:picLocks noChangeAspect="1"/>
          </p:cNvPicPr>
          <p:nvPr/>
        </p:nvPicPr>
        <p:blipFill>
          <a:blip r:embed="rId8"/>
          <a:stretch>
            <a:fillRect/>
          </a:stretch>
        </p:blipFill>
        <p:spPr>
          <a:xfrm>
            <a:off x="1981200" y="4267200"/>
            <a:ext cx="2895600" cy="1352550"/>
          </a:xfrm>
          <a:prstGeom prst="rect">
            <a:avLst/>
          </a:prstGeom>
        </p:spPr>
      </p:pic>
    </p:spTree>
    <p:extLst>
      <p:ext uri="{BB962C8B-B14F-4D97-AF65-F5344CB8AC3E}">
        <p14:creationId xmlns:p14="http://schemas.microsoft.com/office/powerpoint/2010/main" val="49239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4859" y="152400"/>
            <a:ext cx="7584335" cy="5688252"/>
          </a:xfrm>
        </p:spPr>
      </p:pic>
      <p:sp>
        <p:nvSpPr>
          <p:cNvPr id="4" name="Slide Number Placeholder 3"/>
          <p:cNvSpPr>
            <a:spLocks noGrp="1"/>
          </p:cNvSpPr>
          <p:nvPr>
            <p:ph type="sldNum" sz="quarter" idx="4"/>
          </p:nvPr>
        </p:nvSpPr>
        <p:spPr/>
        <p:txBody>
          <a:bodyPr/>
          <a:lstStyle/>
          <a:p>
            <a:pPr>
              <a:defRPr/>
            </a:pPr>
            <a:fld id="{B874E607-9A9D-4CA8-AF96-69CF1303CF0F}" type="slidenum">
              <a:rPr lang="en-US" smtClean="0"/>
              <a:pPr>
                <a:defRPr/>
              </a:pPr>
              <a:t>18</a:t>
            </a:fld>
            <a:endParaRPr lang="en-US" dirty="0"/>
          </a:p>
        </p:txBody>
      </p:sp>
    </p:spTree>
    <p:extLst>
      <p:ext uri="{BB962C8B-B14F-4D97-AF65-F5344CB8AC3E}">
        <p14:creationId xmlns:p14="http://schemas.microsoft.com/office/powerpoint/2010/main" val="14223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2</a:t>
            </a:fld>
            <a:endParaRPr lang="en-US" dirty="0"/>
          </a:p>
        </p:txBody>
      </p:sp>
      <p:sp>
        <p:nvSpPr>
          <p:cNvPr id="5" name="Text Placeholder 4"/>
          <p:cNvSpPr>
            <a:spLocks noGrp="1"/>
          </p:cNvSpPr>
          <p:nvPr>
            <p:ph idx="1"/>
          </p:nvPr>
        </p:nvSpPr>
        <p:spPr>
          <a:xfrm>
            <a:off x="609600" y="1447800"/>
            <a:ext cx="8229600" cy="4525963"/>
          </a:xfrm>
        </p:spPr>
        <p:txBody>
          <a:bodyPr>
            <a:normAutofit fontScale="70000" lnSpcReduction="20000"/>
          </a:bodyPr>
          <a:lstStyle/>
          <a:p>
            <a:pPr marL="0" indent="0" algn="ctr">
              <a:buNone/>
            </a:pPr>
            <a:r>
              <a:rPr lang="en-US" sz="3600" b="1" dirty="0">
                <a:solidFill>
                  <a:schemeClr val="tx2"/>
                </a:solidFill>
                <a:latin typeface="Franklin Gothic Medium" panose="020B0603020102020204" pitchFamily="34" charset="0"/>
              </a:rPr>
              <a:t>Can a passively infused monoclonal </a:t>
            </a:r>
            <a:r>
              <a:rPr lang="en-US" sz="3600" b="1" dirty="0" smtClean="0">
                <a:solidFill>
                  <a:schemeClr val="tx2"/>
                </a:solidFill>
                <a:latin typeface="Franklin Gothic Medium" panose="020B0603020102020204" pitchFamily="34" charset="0"/>
              </a:rPr>
              <a:t>antibody(VRC01)  </a:t>
            </a:r>
            <a:r>
              <a:rPr lang="en-US" sz="3600" b="1" dirty="0">
                <a:solidFill>
                  <a:schemeClr val="tx2"/>
                </a:solidFill>
                <a:latin typeface="Franklin Gothic Medium" panose="020B0603020102020204" pitchFamily="34" charset="0"/>
              </a:rPr>
              <a:t/>
            </a:r>
            <a:br>
              <a:rPr lang="en-US" sz="3600" b="1" dirty="0">
                <a:solidFill>
                  <a:schemeClr val="tx2"/>
                </a:solidFill>
                <a:latin typeface="Franklin Gothic Medium" panose="020B0603020102020204" pitchFamily="34" charset="0"/>
              </a:rPr>
            </a:br>
            <a:r>
              <a:rPr lang="en-US" sz="3600" b="1" dirty="0">
                <a:solidFill>
                  <a:schemeClr val="tx2"/>
                </a:solidFill>
                <a:latin typeface="Franklin Gothic Medium" panose="020B0603020102020204" pitchFamily="34" charset="0"/>
              </a:rPr>
              <a:t>prevent HIV-1 infection in high risk </a:t>
            </a:r>
            <a:r>
              <a:rPr lang="en-US" sz="3600" b="1" dirty="0" smtClean="0">
                <a:solidFill>
                  <a:schemeClr val="tx2"/>
                </a:solidFill>
                <a:latin typeface="Franklin Gothic Medium" panose="020B0603020102020204" pitchFamily="34" charset="0"/>
              </a:rPr>
              <a:t>adults?</a:t>
            </a:r>
            <a:endParaRPr lang="en-US" sz="3600" b="1" dirty="0">
              <a:solidFill>
                <a:schemeClr val="tx2"/>
              </a:solidFill>
              <a:latin typeface="Franklin Gothic Medium" panose="020B0603020102020204" pitchFamily="34" charset="0"/>
            </a:endParaRPr>
          </a:p>
          <a:p>
            <a:pPr marL="0" indent="0" algn="ctr">
              <a:buNone/>
            </a:pPr>
            <a:endParaRPr lang="en-US" sz="3600" b="1" dirty="0" smtClean="0">
              <a:solidFill>
                <a:schemeClr val="tx2"/>
              </a:solidFill>
            </a:endParaRPr>
          </a:p>
          <a:p>
            <a:pPr marL="0" indent="0" algn="ctr">
              <a:buNone/>
            </a:pPr>
            <a:r>
              <a:rPr lang="en-US" sz="3600" b="1" dirty="0" smtClean="0">
                <a:solidFill>
                  <a:schemeClr val="tx2"/>
                </a:solidFill>
              </a:rPr>
              <a:t>Two </a:t>
            </a:r>
            <a:r>
              <a:rPr lang="en-US" sz="3600" b="1" dirty="0">
                <a:solidFill>
                  <a:schemeClr val="tx2"/>
                </a:solidFill>
              </a:rPr>
              <a:t>harmonized protocols</a:t>
            </a:r>
            <a:r>
              <a:rPr lang="en-US" sz="3600" b="1" dirty="0" smtClean="0">
                <a:solidFill>
                  <a:schemeClr val="tx2"/>
                </a:solidFill>
              </a:rPr>
              <a:t>:</a:t>
            </a:r>
          </a:p>
          <a:p>
            <a:pPr marL="0" indent="0" algn="ctr">
              <a:buNone/>
            </a:pPr>
            <a:r>
              <a:rPr lang="en-US" sz="3200" dirty="0">
                <a:solidFill>
                  <a:schemeClr val="tx2"/>
                </a:solidFill>
              </a:rPr>
              <a:t>The AMP </a:t>
            </a:r>
            <a:r>
              <a:rPr lang="en-US" sz="3200" dirty="0" smtClean="0">
                <a:solidFill>
                  <a:schemeClr val="tx2"/>
                </a:solidFill>
              </a:rPr>
              <a:t>Studies:</a:t>
            </a:r>
            <a:endParaRPr lang="en-US" sz="3600" b="1" dirty="0">
              <a:solidFill>
                <a:schemeClr val="tx2"/>
              </a:solidFill>
            </a:endParaRPr>
          </a:p>
          <a:p>
            <a:pPr marL="0" indent="0" algn="ctr">
              <a:buNone/>
            </a:pPr>
            <a:endParaRPr lang="en-US" b="1" dirty="0" smtClean="0">
              <a:solidFill>
                <a:srgbClr val="92D050"/>
              </a:solidFill>
            </a:endParaRPr>
          </a:p>
          <a:p>
            <a:pPr marL="0" indent="0" algn="ctr">
              <a:buNone/>
            </a:pPr>
            <a:r>
              <a:rPr lang="en-US" b="1" dirty="0" smtClean="0">
                <a:solidFill>
                  <a:srgbClr val="92D050"/>
                </a:solidFill>
              </a:rPr>
              <a:t>HVTN </a:t>
            </a:r>
            <a:r>
              <a:rPr lang="en-US" b="1" dirty="0">
                <a:solidFill>
                  <a:srgbClr val="92D050"/>
                </a:solidFill>
              </a:rPr>
              <a:t>704/HPTN 085 </a:t>
            </a:r>
            <a:endParaRPr lang="en-US" b="1" dirty="0" smtClean="0">
              <a:solidFill>
                <a:srgbClr val="92D050"/>
              </a:solidFill>
            </a:endParaRPr>
          </a:p>
          <a:p>
            <a:pPr marL="0" indent="0" algn="ctr">
              <a:buNone/>
            </a:pPr>
            <a:r>
              <a:rPr lang="en-US" sz="3000" dirty="0" smtClean="0">
                <a:solidFill>
                  <a:srgbClr val="92D050"/>
                </a:solidFill>
              </a:rPr>
              <a:t>( 2700 MSM </a:t>
            </a:r>
            <a:r>
              <a:rPr lang="en-US" sz="3000" dirty="0">
                <a:solidFill>
                  <a:srgbClr val="92D050"/>
                </a:solidFill>
              </a:rPr>
              <a:t>and TG in the </a:t>
            </a:r>
            <a:r>
              <a:rPr lang="en-US" sz="3000" dirty="0" smtClean="0">
                <a:solidFill>
                  <a:srgbClr val="92D050"/>
                </a:solidFill>
              </a:rPr>
              <a:t>Americas, Europe)</a:t>
            </a:r>
            <a:endParaRPr lang="en-US" sz="3000" dirty="0">
              <a:solidFill>
                <a:srgbClr val="92D050"/>
              </a:solidFill>
            </a:endParaRPr>
          </a:p>
          <a:p>
            <a:pPr marL="0" indent="0" algn="ctr">
              <a:buNone/>
            </a:pPr>
            <a:endParaRPr lang="en-US" dirty="0"/>
          </a:p>
          <a:p>
            <a:pPr marL="0" indent="0" algn="ctr">
              <a:buNone/>
            </a:pPr>
            <a:r>
              <a:rPr lang="en-US" b="1" dirty="0">
                <a:solidFill>
                  <a:schemeClr val="accent4"/>
                </a:solidFill>
              </a:rPr>
              <a:t>HVTN 703/HPTN 081 </a:t>
            </a:r>
            <a:endParaRPr lang="en-US" b="1" dirty="0" smtClean="0">
              <a:solidFill>
                <a:schemeClr val="accent4"/>
              </a:solidFill>
            </a:endParaRPr>
          </a:p>
          <a:p>
            <a:pPr marL="0" indent="0" algn="ctr">
              <a:buNone/>
            </a:pPr>
            <a:r>
              <a:rPr lang="en-US" sz="3000" dirty="0" smtClean="0">
                <a:solidFill>
                  <a:schemeClr val="accent4"/>
                </a:solidFill>
              </a:rPr>
              <a:t>( 1500 Women </a:t>
            </a:r>
            <a:r>
              <a:rPr lang="en-US" sz="3000" dirty="0">
                <a:solidFill>
                  <a:schemeClr val="accent4"/>
                </a:solidFill>
              </a:rPr>
              <a:t>in sub-Saharan Africa)</a:t>
            </a:r>
          </a:p>
          <a:p>
            <a:pPr marL="0" indent="0" algn="ctr">
              <a:buNone/>
            </a:pPr>
            <a:endParaRPr lang="en-US" dirty="0"/>
          </a:p>
        </p:txBody>
      </p:sp>
      <p:sp>
        <p:nvSpPr>
          <p:cNvPr id="6" name="Title 5"/>
          <p:cNvSpPr txBox="1">
            <a:spLocks noGrp="1"/>
          </p:cNvSpPr>
          <p:nvPr>
            <p:ph type="title"/>
          </p:nvPr>
        </p:nvSpPr>
        <p:spPr>
          <a:xfrm>
            <a:off x="0" y="-25400"/>
            <a:ext cx="9143999" cy="11430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noAutofit/>
          </a:bodyPr>
          <a:lstStyle/>
          <a:p>
            <a:pPr marL="0" indent="0" algn="ctr">
              <a:buNone/>
            </a:pPr>
            <a:r>
              <a:rPr lang="en-US" sz="3200" dirty="0">
                <a:solidFill>
                  <a:schemeClr val="bg1"/>
                </a:solidFill>
                <a:latin typeface="+mj-lt"/>
              </a:rPr>
              <a:t>AMP = </a:t>
            </a:r>
            <a:r>
              <a:rPr lang="en-US" sz="3200" u="sng" dirty="0">
                <a:solidFill>
                  <a:schemeClr val="bg1"/>
                </a:solidFill>
                <a:latin typeface="+mj-lt"/>
              </a:rPr>
              <a:t>A</a:t>
            </a:r>
            <a:r>
              <a:rPr lang="en-US" sz="3200" dirty="0">
                <a:solidFill>
                  <a:schemeClr val="bg1"/>
                </a:solidFill>
                <a:latin typeface="+mj-lt"/>
              </a:rPr>
              <a:t>ntibody </a:t>
            </a:r>
            <a:r>
              <a:rPr lang="en-US" sz="3200" u="sng" dirty="0">
                <a:solidFill>
                  <a:schemeClr val="bg1"/>
                </a:solidFill>
                <a:latin typeface="+mj-lt"/>
              </a:rPr>
              <a:t>M</a:t>
            </a:r>
            <a:r>
              <a:rPr lang="en-US" sz="3200" dirty="0">
                <a:solidFill>
                  <a:schemeClr val="bg1"/>
                </a:solidFill>
                <a:latin typeface="+mj-lt"/>
              </a:rPr>
              <a:t>ediated </a:t>
            </a:r>
            <a:r>
              <a:rPr lang="en-US" sz="3200" u="sng" dirty="0">
                <a:solidFill>
                  <a:schemeClr val="bg1"/>
                </a:solidFill>
                <a:latin typeface="+mj-lt"/>
              </a:rPr>
              <a:t>P</a:t>
            </a:r>
            <a:r>
              <a:rPr lang="en-US" sz="3200" dirty="0">
                <a:solidFill>
                  <a:schemeClr val="bg1"/>
                </a:solidFill>
                <a:latin typeface="+mj-lt"/>
              </a:rPr>
              <a:t>revention</a:t>
            </a:r>
          </a:p>
        </p:txBody>
      </p:sp>
    </p:spTree>
    <p:extLst>
      <p:ext uri="{BB962C8B-B14F-4D97-AF65-F5344CB8AC3E}">
        <p14:creationId xmlns:p14="http://schemas.microsoft.com/office/powerpoint/2010/main" val="329627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AMP Study Research Sites</a:t>
            </a:r>
            <a:br>
              <a:rPr lang="en-US" dirty="0">
                <a:solidFill>
                  <a:schemeClr val="accent1"/>
                </a:solidFill>
              </a:rPr>
            </a:br>
            <a:r>
              <a:rPr lang="en-US" sz="2000" dirty="0">
                <a:solidFill>
                  <a:schemeClr val="accent1"/>
                </a:solidFill>
              </a:rPr>
              <a:t>(As of </a:t>
            </a:r>
            <a:r>
              <a:rPr lang="en-US" sz="2000" dirty="0" smtClean="0">
                <a:solidFill>
                  <a:schemeClr val="accent1"/>
                </a:solidFill>
              </a:rPr>
              <a:t>January, 2017)</a:t>
            </a:r>
            <a:endParaRPr lang="en-US" dirty="0">
              <a:solidFill>
                <a:schemeClr val="accent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08" r="4320"/>
          <a:stretch/>
        </p:blipFill>
        <p:spPr>
          <a:xfrm>
            <a:off x="-14514" y="1640840"/>
            <a:ext cx="9144000" cy="4092415"/>
          </a:xfrm>
          <a:prstGeom prst="rect">
            <a:avLst/>
          </a:prstGeom>
        </p:spPr>
      </p:pic>
      <p:sp>
        <p:nvSpPr>
          <p:cNvPr id="3" name="TextBox 2"/>
          <p:cNvSpPr txBox="1"/>
          <p:nvPr/>
        </p:nvSpPr>
        <p:spPr>
          <a:xfrm>
            <a:off x="251520" y="4581128"/>
            <a:ext cx="2088232" cy="1152127"/>
          </a:xfrm>
          <a:prstGeom prst="rect">
            <a:avLst/>
          </a:prstGeom>
          <a:solidFill>
            <a:schemeClr val="bg1"/>
          </a:solidFill>
          <a:ln w="28575">
            <a:solidFill>
              <a:schemeClr val="tx1"/>
            </a:solidFill>
          </a:ln>
        </p:spPr>
        <p:txBody>
          <a:bodyPr vert="horz" wrap="square" lIns="365760" tIns="45720" rIns="91440" bIns="45720" rtlCol="0" anchor="ctr">
            <a:normAutofit fontScale="92500"/>
          </a:bodyPr>
          <a:lstStyle/>
          <a:p>
            <a:r>
              <a:rPr lang="en-US" sz="1400" dirty="0" smtClean="0">
                <a:solidFill>
                  <a:schemeClr val="bg2"/>
                </a:solidFill>
                <a:latin typeface="Franklin Gothic Medium" panose="020B0603020102020204" pitchFamily="34" charset="0"/>
              </a:rPr>
              <a:t>HVTN 704/HPTN 084,</a:t>
            </a:r>
            <a:br>
              <a:rPr lang="en-US" sz="1400" dirty="0" smtClean="0">
                <a:solidFill>
                  <a:schemeClr val="bg2"/>
                </a:solidFill>
                <a:latin typeface="Franklin Gothic Medium" panose="020B0603020102020204" pitchFamily="34" charset="0"/>
              </a:rPr>
            </a:br>
            <a:r>
              <a:rPr lang="en-US" sz="1400" dirty="0" smtClean="0">
                <a:solidFill>
                  <a:schemeClr val="bg2"/>
                </a:solidFill>
                <a:latin typeface="Franklin Gothic Medium" panose="020B0603020102020204" pitchFamily="34" charset="0"/>
              </a:rPr>
              <a:t>MSM + TG</a:t>
            </a:r>
          </a:p>
          <a:p>
            <a:endParaRPr lang="en-US" sz="1400" dirty="0">
              <a:solidFill>
                <a:schemeClr val="bg2"/>
              </a:solidFill>
              <a:latin typeface="Franklin Gothic Medium" panose="020B0603020102020204" pitchFamily="34" charset="0"/>
            </a:endParaRPr>
          </a:p>
          <a:p>
            <a:r>
              <a:rPr lang="en-US" sz="1400" dirty="0" smtClean="0">
                <a:solidFill>
                  <a:schemeClr val="bg2"/>
                </a:solidFill>
                <a:latin typeface="Franklin Gothic Medium" panose="020B0603020102020204" pitchFamily="34" charset="0"/>
              </a:rPr>
              <a:t>HVTN 703/HPTN 081,</a:t>
            </a:r>
            <a:br>
              <a:rPr lang="en-US" sz="1400" dirty="0" smtClean="0">
                <a:solidFill>
                  <a:schemeClr val="bg2"/>
                </a:solidFill>
                <a:latin typeface="Franklin Gothic Medium" panose="020B0603020102020204" pitchFamily="34" charset="0"/>
              </a:rPr>
            </a:br>
            <a:r>
              <a:rPr lang="en-US" sz="1400" dirty="0" smtClean="0">
                <a:solidFill>
                  <a:schemeClr val="bg2"/>
                </a:solidFill>
                <a:latin typeface="Franklin Gothic Medium" panose="020B0603020102020204" pitchFamily="34" charset="0"/>
              </a:rPr>
              <a:t>Women</a:t>
            </a:r>
          </a:p>
        </p:txBody>
      </p:sp>
      <p:sp>
        <p:nvSpPr>
          <p:cNvPr id="7" name="Oval 6"/>
          <p:cNvSpPr/>
          <p:nvPr/>
        </p:nvSpPr>
        <p:spPr>
          <a:xfrm flipV="1">
            <a:off x="305422" y="5191649"/>
            <a:ext cx="264605" cy="264605"/>
          </a:xfrm>
          <a:prstGeom prst="ellipse">
            <a:avLst/>
          </a:prstGeom>
          <a:solidFill>
            <a:srgbClr val="F99F21"/>
          </a:solidFill>
          <a:ln>
            <a:solidFill>
              <a:srgbClr val="FDC17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Oval 7"/>
          <p:cNvSpPr/>
          <p:nvPr/>
        </p:nvSpPr>
        <p:spPr>
          <a:xfrm flipV="1">
            <a:off x="305422" y="4653136"/>
            <a:ext cx="264605" cy="264605"/>
          </a:xfrm>
          <a:prstGeom prst="ellipse">
            <a:avLst/>
          </a:prstGeom>
          <a:solidFill>
            <a:srgbClr val="81C348"/>
          </a:solidFill>
          <a:ln>
            <a:solidFill>
              <a:srgbClr val="B4EF7B"/>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0969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accent1"/>
                </a:solidFill>
              </a:rPr>
              <a:t>The Main AMP Study Questions</a:t>
            </a:r>
            <a:endParaRPr lang="en-US" dirty="0">
              <a:solidFill>
                <a:schemeClr val="accent1"/>
              </a:solidFill>
            </a:endParaRPr>
          </a:p>
        </p:txBody>
      </p:sp>
      <p:sp>
        <p:nvSpPr>
          <p:cNvPr id="3" name="Content Placeholder 2"/>
          <p:cNvSpPr>
            <a:spLocks noGrp="1"/>
          </p:cNvSpPr>
          <p:nvPr>
            <p:ph idx="1"/>
          </p:nvPr>
        </p:nvSpPr>
        <p:spPr>
          <a:xfrm>
            <a:off x="76200" y="1219200"/>
            <a:ext cx="8915400" cy="4906963"/>
          </a:xfrm>
        </p:spPr>
        <p:txBody>
          <a:bodyPr>
            <a:normAutofit/>
          </a:bodyPr>
          <a:lstStyle/>
          <a:p>
            <a:pPr>
              <a:buFont typeface="Wingdings" panose="05000000000000000000" pitchFamily="2" charset="2"/>
              <a:buChar char="§"/>
            </a:pPr>
            <a:r>
              <a:rPr lang="en-US" dirty="0" smtClean="0"/>
              <a:t>Is </a:t>
            </a:r>
            <a:r>
              <a:rPr lang="en-US" dirty="0"/>
              <a:t>the </a:t>
            </a:r>
            <a:r>
              <a:rPr lang="en-US" dirty="0" smtClean="0"/>
              <a:t>VRC01 antibody </a:t>
            </a:r>
            <a:r>
              <a:rPr lang="en-US" dirty="0">
                <a:solidFill>
                  <a:srgbClr val="75B140"/>
                </a:solidFill>
              </a:rPr>
              <a:t>safe</a:t>
            </a:r>
            <a:r>
              <a:rPr lang="en-US" dirty="0"/>
              <a:t> to give to people?</a:t>
            </a:r>
          </a:p>
          <a:p>
            <a:pPr>
              <a:buFont typeface="Wingdings" panose="05000000000000000000" pitchFamily="2" charset="2"/>
              <a:buChar char="§"/>
            </a:pPr>
            <a:r>
              <a:rPr lang="en-US" dirty="0" smtClean="0"/>
              <a:t>Are </a:t>
            </a:r>
            <a:r>
              <a:rPr lang="en-US" dirty="0"/>
              <a:t>people able to </a:t>
            </a:r>
            <a:r>
              <a:rPr lang="en-US" dirty="0" smtClean="0"/>
              <a:t>“tolerate” the </a:t>
            </a:r>
            <a:r>
              <a:rPr lang="en-US" dirty="0"/>
              <a:t>antibody </a:t>
            </a:r>
            <a:r>
              <a:rPr lang="en-US" dirty="0">
                <a:solidFill>
                  <a:srgbClr val="75B140"/>
                </a:solidFill>
              </a:rPr>
              <a:t>without becoming too uncomfortable</a:t>
            </a:r>
            <a:r>
              <a:rPr lang="en-US" dirty="0"/>
              <a:t>?</a:t>
            </a:r>
          </a:p>
          <a:p>
            <a:pPr>
              <a:buFont typeface="Wingdings" panose="05000000000000000000" pitchFamily="2" charset="2"/>
              <a:buChar char="§"/>
            </a:pPr>
            <a:r>
              <a:rPr lang="en-US" dirty="0" smtClean="0"/>
              <a:t>Does </a:t>
            </a:r>
            <a:r>
              <a:rPr lang="en-US" dirty="0"/>
              <a:t>the antibody </a:t>
            </a:r>
            <a:r>
              <a:rPr lang="en-US" dirty="0">
                <a:solidFill>
                  <a:srgbClr val="75B140"/>
                </a:solidFill>
              </a:rPr>
              <a:t>lower people’s chances of getting infected</a:t>
            </a:r>
            <a:r>
              <a:rPr lang="en-US" dirty="0"/>
              <a:t> with HIV?</a:t>
            </a:r>
          </a:p>
          <a:p>
            <a:pPr>
              <a:buFont typeface="Wingdings" panose="05000000000000000000" pitchFamily="2" charset="2"/>
              <a:buChar char="§"/>
            </a:pPr>
            <a:r>
              <a:rPr lang="en-US" dirty="0" smtClean="0"/>
              <a:t>If </a:t>
            </a:r>
            <a:r>
              <a:rPr lang="en-US" dirty="0"/>
              <a:t>the antibody does lower people’s chances of getting infected with HIV, </a:t>
            </a:r>
            <a:r>
              <a:rPr lang="en-US" dirty="0">
                <a:solidFill>
                  <a:srgbClr val="75B140"/>
                </a:solidFill>
              </a:rPr>
              <a:t>how much of it is needed</a:t>
            </a:r>
            <a:r>
              <a:rPr lang="en-US" dirty="0"/>
              <a:t> to provide protection from HIV?</a:t>
            </a:r>
          </a:p>
          <a:p>
            <a:pPr>
              <a:buFont typeface="Wingdings" panose="05000000000000000000" pitchFamily="2" charset="2"/>
              <a:buChar char="§"/>
            </a:pPr>
            <a:endParaRPr lang="en-US" dirty="0"/>
          </a:p>
        </p:txBody>
      </p:sp>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4</a:t>
            </a:fld>
            <a:endParaRPr lang="en-US" dirty="0"/>
          </a:p>
        </p:txBody>
      </p:sp>
    </p:spTree>
    <p:extLst>
      <p:ext uri="{BB962C8B-B14F-4D97-AF65-F5344CB8AC3E}">
        <p14:creationId xmlns:p14="http://schemas.microsoft.com/office/powerpoint/2010/main" val="38502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solidFill>
                  <a:schemeClr val="accent1"/>
                </a:solidFill>
              </a:rPr>
              <a:t>Study Schema for The AMP Studies</a:t>
            </a:r>
            <a:endParaRPr lang="en-US" dirty="0">
              <a:solidFill>
                <a:schemeClr val="accent1"/>
              </a:solidFill>
            </a:endParaRPr>
          </a:p>
        </p:txBody>
      </p:sp>
      <p:graphicFrame>
        <p:nvGraphicFramePr>
          <p:cNvPr id="5" name="Content Placeholder 4"/>
          <p:cNvGraphicFramePr>
            <a:graphicFrameLocks noGrp="1"/>
          </p:cNvGraphicFramePr>
          <p:nvPr>
            <p:ph idx="1"/>
            <p:extLst/>
          </p:nvPr>
        </p:nvGraphicFramePr>
        <p:xfrm>
          <a:off x="533400" y="2516049"/>
          <a:ext cx="8001000" cy="2994099"/>
        </p:xfrm>
        <a:graphic>
          <a:graphicData uri="http://schemas.openxmlformats.org/drawingml/2006/table">
            <a:tbl>
              <a:tblPr firstRow="1" firstCol="1" bandRow="1">
                <a:tableStyleId>{5C22544A-7EE6-4342-B048-85BDC9FD1C3A}</a:tableStyleId>
              </a:tblPr>
              <a:tblGrid>
                <a:gridCol w="1819647"/>
                <a:gridCol w="1685553"/>
                <a:gridCol w="1981200"/>
                <a:gridCol w="990600"/>
                <a:gridCol w="1524000"/>
              </a:tblGrid>
              <a:tr h="750771">
                <a:tc>
                  <a:txBody>
                    <a:bodyPr/>
                    <a:lstStyle/>
                    <a:p>
                      <a:pPr marL="0" marR="0" algn="ctr">
                        <a:lnSpc>
                          <a:spcPct val="115000"/>
                        </a:lnSpc>
                        <a:spcBef>
                          <a:spcPts val="0"/>
                        </a:spcBef>
                        <a:spcAft>
                          <a:spcPts val="0"/>
                        </a:spcAft>
                      </a:pPr>
                      <a:r>
                        <a:rPr lang="en-US" sz="1600" dirty="0">
                          <a:solidFill>
                            <a:srgbClr val="381B55"/>
                          </a:solidFill>
                          <a:effectLst/>
                        </a:rPr>
                        <a:t>REGIMEN</a:t>
                      </a:r>
                      <a:endParaRPr lang="en-US" sz="1600" dirty="0">
                        <a:solidFill>
                          <a:srgbClr val="381B55"/>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rgbClr val="75B140"/>
                          </a:solidFill>
                          <a:effectLst/>
                        </a:rPr>
                        <a:t>MSM &amp; TG in the Americas</a:t>
                      </a:r>
                      <a:endParaRPr lang="en-US" sz="1600" dirty="0">
                        <a:solidFill>
                          <a:srgbClr val="75B140"/>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chemeClr val="accent1"/>
                          </a:solidFill>
                          <a:effectLst/>
                        </a:rPr>
                        <a:t>Women in </a:t>
                      </a:r>
                    </a:p>
                    <a:p>
                      <a:pPr marL="0" marR="0" algn="ctr">
                        <a:lnSpc>
                          <a:spcPct val="115000"/>
                        </a:lnSpc>
                        <a:spcBef>
                          <a:spcPts val="0"/>
                        </a:spcBef>
                        <a:spcAft>
                          <a:spcPts val="0"/>
                        </a:spcAft>
                      </a:pPr>
                      <a:r>
                        <a:rPr lang="en-US" sz="1600" dirty="0">
                          <a:solidFill>
                            <a:schemeClr val="accent1"/>
                          </a:solidFill>
                          <a:effectLst/>
                        </a:rPr>
                        <a:t>sub-Saharan Africa</a:t>
                      </a:r>
                      <a:endParaRPr lang="en-US" sz="1600" dirty="0">
                        <a:solidFill>
                          <a:schemeClr val="accent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rgbClr val="381B55"/>
                          </a:solidFill>
                          <a:effectLst/>
                        </a:rPr>
                        <a:t>TOTAL</a:t>
                      </a:r>
                      <a:endParaRPr lang="en-US" sz="1600" dirty="0">
                        <a:solidFill>
                          <a:srgbClr val="381B55"/>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endParaRPr lang="en-US" sz="1600" dirty="0">
                        <a:solidFill>
                          <a:srgbClr val="381B55"/>
                        </a:solidFill>
                        <a:effectLst/>
                        <a:latin typeface="Calibri"/>
                        <a:ea typeface="Calibri"/>
                        <a:cs typeface="Times New Roman"/>
                      </a:endParaRPr>
                    </a:p>
                  </a:txBody>
                  <a:tcPr marL="68580" marR="68580" marT="0" marB="0" anchor="ctr">
                    <a:noFill/>
                  </a:tcPr>
                </a:tc>
              </a:tr>
              <a:tr h="464336">
                <a:tc>
                  <a:txBody>
                    <a:bodyPr/>
                    <a:lstStyle/>
                    <a:p>
                      <a:pPr marL="0" marR="0" algn="ctr">
                        <a:lnSpc>
                          <a:spcPct val="115000"/>
                        </a:lnSpc>
                        <a:spcBef>
                          <a:spcPts val="0"/>
                        </a:spcBef>
                        <a:spcAft>
                          <a:spcPts val="0"/>
                        </a:spcAft>
                      </a:pPr>
                      <a:r>
                        <a:rPr lang="en-US" sz="1600" dirty="0">
                          <a:solidFill>
                            <a:schemeClr val="tx1"/>
                          </a:solidFill>
                          <a:effectLst/>
                        </a:rPr>
                        <a:t>VRC01  10 mg/kg</a:t>
                      </a:r>
                      <a:endParaRPr lang="en-US" sz="1600" dirty="0">
                        <a:solidFill>
                          <a:schemeClr val="tx1"/>
                        </a:solidFill>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0" marR="0" algn="ctr" defTabSz="914400" rtl="0" eaLnBrk="1" latinLnBrk="0" hangingPunct="1">
                        <a:lnSpc>
                          <a:spcPct val="115000"/>
                        </a:lnSpc>
                        <a:spcBef>
                          <a:spcPts val="0"/>
                        </a:spcBef>
                        <a:spcAft>
                          <a:spcPts val="0"/>
                        </a:spcAft>
                      </a:pPr>
                      <a:r>
                        <a:rPr lang="en-US" sz="1600" b="1" kern="1200" dirty="0" smtClean="0">
                          <a:solidFill>
                            <a:schemeClr val="dk1"/>
                          </a:solidFill>
                          <a:effectLst/>
                          <a:latin typeface="+mn-lt"/>
                          <a:ea typeface="+mn-ea"/>
                          <a:cs typeface="+mn-cs"/>
                        </a:rPr>
                        <a:t>900</a:t>
                      </a:r>
                      <a:endParaRPr lang="en-US" sz="1600" b="1" kern="1200" dirty="0">
                        <a:solidFill>
                          <a:schemeClr val="dk1"/>
                        </a:solidFill>
                        <a:effectLst/>
                        <a:latin typeface="+mn-lt"/>
                        <a:ea typeface="+mn-ea"/>
                        <a:cs typeface="+mn-cs"/>
                      </a:endParaRPr>
                    </a:p>
                  </a:txBody>
                  <a:tcPr marL="68580" marR="68580" marT="0" marB="0">
                    <a:solidFill>
                      <a:srgbClr val="ECF2E8"/>
                    </a:solidFill>
                  </a:tcPr>
                </a:tc>
                <a:tc>
                  <a:txBody>
                    <a:bodyPr/>
                    <a:lstStyle/>
                    <a:p>
                      <a:pPr marL="0" marR="0" algn="ctr">
                        <a:lnSpc>
                          <a:spcPct val="115000"/>
                        </a:lnSpc>
                        <a:spcBef>
                          <a:spcPts val="0"/>
                        </a:spcBef>
                        <a:spcAft>
                          <a:spcPts val="0"/>
                        </a:spcAft>
                      </a:pPr>
                      <a:r>
                        <a:rPr lang="en-US" sz="1600" b="1" dirty="0">
                          <a:effectLst/>
                        </a:rPr>
                        <a:t>500</a:t>
                      </a:r>
                      <a:endParaRPr lang="en-US" sz="1600" b="1" dirty="0">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1600" b="1" dirty="0">
                          <a:solidFill>
                            <a:schemeClr val="tx1"/>
                          </a:solidFill>
                          <a:effectLst/>
                        </a:rPr>
                        <a:t>1300</a:t>
                      </a:r>
                      <a:endParaRPr lang="en-US" sz="1600" b="1" dirty="0">
                        <a:solidFill>
                          <a:schemeClr val="tx1"/>
                        </a:solidFill>
                        <a:effectLst/>
                        <a:latin typeface="Calibri"/>
                        <a:ea typeface="Calibri"/>
                        <a:cs typeface="Times New Roman"/>
                      </a:endParaRPr>
                    </a:p>
                  </a:txBody>
                  <a:tcPr marL="68580" marR="68580" marT="0" marB="0">
                    <a:solidFill>
                      <a:schemeClr val="bg2">
                        <a:lumMod val="20000"/>
                        <a:lumOff val="80000"/>
                      </a:schemeClr>
                    </a:solidFill>
                  </a:tcPr>
                </a:tc>
                <a:tc rowSpan="4">
                  <a:txBody>
                    <a:bodyPr/>
                    <a:lstStyle/>
                    <a:p>
                      <a:pPr marL="0" marR="0" algn="ctr">
                        <a:lnSpc>
                          <a:spcPct val="115000"/>
                        </a:lnSpc>
                        <a:spcBef>
                          <a:spcPts val="0"/>
                        </a:spcBef>
                        <a:spcAft>
                          <a:spcPts val="0"/>
                        </a:spcAft>
                      </a:pPr>
                      <a:r>
                        <a:rPr lang="en-US" sz="1600" b="1" dirty="0" smtClean="0">
                          <a:solidFill>
                            <a:schemeClr val="bg1"/>
                          </a:solidFill>
                          <a:effectLst/>
                        </a:rPr>
                        <a:t>10 infusions total - </a:t>
                      </a:r>
                    </a:p>
                    <a:p>
                      <a:pPr marL="0" marR="0" algn="ctr">
                        <a:lnSpc>
                          <a:spcPct val="115000"/>
                        </a:lnSpc>
                        <a:spcBef>
                          <a:spcPts val="0"/>
                        </a:spcBef>
                        <a:spcAft>
                          <a:spcPts val="0"/>
                        </a:spcAft>
                      </a:pPr>
                      <a:r>
                        <a:rPr lang="en-US" sz="1600" b="1" dirty="0" smtClean="0">
                          <a:solidFill>
                            <a:schemeClr val="bg1"/>
                          </a:solidFill>
                          <a:effectLst/>
                        </a:rPr>
                        <a:t>given every 8 weeks</a:t>
                      </a:r>
                    </a:p>
                    <a:p>
                      <a:pPr marL="0" marR="0" algn="ctr">
                        <a:lnSpc>
                          <a:spcPct val="115000"/>
                        </a:lnSpc>
                        <a:spcBef>
                          <a:spcPts val="0"/>
                        </a:spcBef>
                        <a:spcAft>
                          <a:spcPts val="0"/>
                        </a:spcAft>
                      </a:pPr>
                      <a:endParaRPr lang="en-US" sz="1600" b="1" kern="1200" dirty="0" smtClean="0">
                        <a:solidFill>
                          <a:schemeClr val="bg1"/>
                        </a:solidFill>
                        <a:effectLst/>
                        <a:latin typeface="+mn-lt"/>
                        <a:ea typeface="Calibri"/>
                        <a:cs typeface="Times New Roman"/>
                      </a:endParaRPr>
                    </a:p>
                    <a:p>
                      <a:pPr marL="0" marR="0" algn="ctr">
                        <a:lnSpc>
                          <a:spcPct val="115000"/>
                        </a:lnSpc>
                        <a:spcBef>
                          <a:spcPts val="0"/>
                        </a:spcBef>
                        <a:spcAft>
                          <a:spcPts val="0"/>
                        </a:spcAft>
                      </a:pPr>
                      <a:r>
                        <a:rPr lang="en-US" sz="1600" b="1" kern="1200" dirty="0" smtClean="0">
                          <a:solidFill>
                            <a:schemeClr val="bg1"/>
                          </a:solidFill>
                          <a:effectLst/>
                          <a:latin typeface="+mn-lt"/>
                          <a:ea typeface="Calibri"/>
                          <a:cs typeface="Times New Roman"/>
                        </a:rPr>
                        <a:t>Study duration:</a:t>
                      </a:r>
                    </a:p>
                    <a:p>
                      <a:pPr marL="0" marR="0" algn="ctr">
                        <a:lnSpc>
                          <a:spcPct val="115000"/>
                        </a:lnSpc>
                        <a:spcBef>
                          <a:spcPts val="0"/>
                        </a:spcBef>
                        <a:spcAft>
                          <a:spcPts val="0"/>
                        </a:spcAft>
                      </a:pPr>
                      <a:r>
                        <a:rPr lang="en-US" sz="1600" b="1" kern="1200" baseline="0" dirty="0" smtClean="0">
                          <a:solidFill>
                            <a:schemeClr val="bg1"/>
                          </a:solidFill>
                          <a:effectLst/>
                          <a:latin typeface="+mn-lt"/>
                          <a:ea typeface="Calibri"/>
                          <a:cs typeface="Times New Roman"/>
                        </a:rPr>
                        <a:t> ~22 months</a:t>
                      </a:r>
                      <a:endParaRPr lang="en-US" sz="1600" b="1" kern="1200" dirty="0" smtClean="0">
                        <a:solidFill>
                          <a:schemeClr val="bg1"/>
                        </a:solidFill>
                        <a:effectLst/>
                        <a:latin typeface="+mn-lt"/>
                        <a:ea typeface="Calibri"/>
                        <a:cs typeface="Times New Roman"/>
                      </a:endParaRPr>
                    </a:p>
                    <a:p>
                      <a:pPr marL="0" marR="0" algn="ctr">
                        <a:lnSpc>
                          <a:spcPct val="115000"/>
                        </a:lnSpc>
                        <a:spcBef>
                          <a:spcPts val="0"/>
                        </a:spcBef>
                        <a:spcAft>
                          <a:spcPts val="0"/>
                        </a:spcAft>
                      </a:pPr>
                      <a:endParaRPr lang="en-US" sz="1600" b="1" dirty="0">
                        <a:solidFill>
                          <a:schemeClr val="bg1"/>
                        </a:solidFill>
                        <a:effectLst/>
                        <a:latin typeface="Calibri"/>
                        <a:ea typeface="Calibri"/>
                        <a:cs typeface="Times New Roman"/>
                      </a:endParaRPr>
                    </a:p>
                  </a:txBody>
                  <a:tcPr marL="68580" marR="68580" marT="0" marB="0">
                    <a:solidFill>
                      <a:schemeClr val="bg2"/>
                    </a:solidFill>
                  </a:tcPr>
                </a:tc>
              </a:tr>
              <a:tr h="464336">
                <a:tc>
                  <a:txBody>
                    <a:bodyPr/>
                    <a:lstStyle/>
                    <a:p>
                      <a:pPr marL="0" marR="0" algn="ctr">
                        <a:lnSpc>
                          <a:spcPct val="115000"/>
                        </a:lnSpc>
                        <a:spcBef>
                          <a:spcPts val="0"/>
                        </a:spcBef>
                        <a:spcAft>
                          <a:spcPts val="0"/>
                        </a:spcAft>
                      </a:pPr>
                      <a:r>
                        <a:rPr lang="en-US" sz="1600" dirty="0">
                          <a:effectLst/>
                        </a:rPr>
                        <a:t>VRC01  30 mg/kg</a:t>
                      </a:r>
                      <a:endParaRPr lang="en-US" sz="1600" dirty="0">
                        <a:effectLst/>
                        <a:latin typeface="Calibri"/>
                        <a:ea typeface="Calibri"/>
                        <a:cs typeface="Times New Roman"/>
                      </a:endParaRPr>
                    </a:p>
                  </a:txBody>
                  <a:tcPr marL="68580" marR="68580" marT="0" marB="0">
                    <a:solidFill>
                      <a:schemeClr val="bg2">
                        <a:lumMod val="60000"/>
                        <a:lumOff val="40000"/>
                      </a:schemeClr>
                    </a:solidFill>
                  </a:tcPr>
                </a:tc>
                <a:tc>
                  <a:txBody>
                    <a:bodyPr/>
                    <a:lstStyle/>
                    <a:p>
                      <a:pPr marL="0" marR="0" algn="ctr">
                        <a:lnSpc>
                          <a:spcPct val="115000"/>
                        </a:lnSpc>
                        <a:spcBef>
                          <a:spcPts val="0"/>
                        </a:spcBef>
                        <a:spcAft>
                          <a:spcPts val="0"/>
                        </a:spcAft>
                      </a:pPr>
                      <a:r>
                        <a:rPr lang="en-US" sz="1600" b="1" dirty="0" smtClean="0">
                          <a:effectLst/>
                        </a:rPr>
                        <a:t>900</a:t>
                      </a:r>
                      <a:endParaRPr lang="en-US" sz="1600" b="1" dirty="0">
                        <a:effectLst/>
                        <a:latin typeface="Calibri"/>
                        <a:ea typeface="Calibri"/>
                        <a:cs typeface="Times New Roman"/>
                      </a:endParaRPr>
                    </a:p>
                  </a:txBody>
                  <a:tcPr marL="68580" marR="68580" marT="0" marB="0">
                    <a:solidFill>
                      <a:srgbClr val="D6EBCE"/>
                    </a:solidFill>
                  </a:tcPr>
                </a:tc>
                <a:tc>
                  <a:txBody>
                    <a:bodyPr/>
                    <a:lstStyle/>
                    <a:p>
                      <a:pPr marL="0" marR="0" algn="ctr">
                        <a:lnSpc>
                          <a:spcPct val="115000"/>
                        </a:lnSpc>
                        <a:spcBef>
                          <a:spcPts val="0"/>
                        </a:spcBef>
                        <a:spcAft>
                          <a:spcPts val="0"/>
                        </a:spcAft>
                      </a:pPr>
                      <a:r>
                        <a:rPr lang="en-US" sz="1600" b="1" dirty="0">
                          <a:effectLst/>
                        </a:rPr>
                        <a:t>500</a:t>
                      </a:r>
                      <a:endParaRPr lang="en-US" sz="1600" b="1"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1600" b="1" dirty="0">
                          <a:solidFill>
                            <a:schemeClr val="bg1"/>
                          </a:solidFill>
                          <a:effectLst/>
                        </a:rPr>
                        <a:t>1300</a:t>
                      </a:r>
                      <a:endParaRPr lang="en-US" sz="1600" b="1" dirty="0">
                        <a:solidFill>
                          <a:schemeClr val="bg1"/>
                        </a:solidFill>
                        <a:effectLst/>
                        <a:latin typeface="Calibri"/>
                        <a:ea typeface="Calibri"/>
                        <a:cs typeface="Times New Roman"/>
                      </a:endParaRPr>
                    </a:p>
                  </a:txBody>
                  <a:tcPr marL="68580" marR="68580" marT="0" marB="0">
                    <a:solidFill>
                      <a:schemeClr val="bg2">
                        <a:lumMod val="60000"/>
                        <a:lumOff val="40000"/>
                      </a:schemeClr>
                    </a:solidFill>
                  </a:tcPr>
                </a:tc>
                <a:tc vMerge="1">
                  <a:txBody>
                    <a:bodyPr/>
                    <a:lstStyle/>
                    <a:p>
                      <a:pPr marL="0" marR="0" algn="ctr">
                        <a:lnSpc>
                          <a:spcPct val="115000"/>
                        </a:lnSpc>
                        <a:spcBef>
                          <a:spcPts val="0"/>
                        </a:spcBef>
                        <a:spcAft>
                          <a:spcPts val="0"/>
                        </a:spcAft>
                      </a:pPr>
                      <a:endParaRPr lang="en-US" sz="1600" b="1" dirty="0">
                        <a:solidFill>
                          <a:schemeClr val="bg1"/>
                        </a:solidFill>
                        <a:effectLst/>
                        <a:latin typeface="Calibri"/>
                        <a:ea typeface="Calibri"/>
                        <a:cs typeface="Times New Roman"/>
                      </a:endParaRPr>
                    </a:p>
                  </a:txBody>
                  <a:tcPr marL="68580" marR="68580" marT="0" marB="0">
                    <a:solidFill>
                      <a:schemeClr val="bg2">
                        <a:lumMod val="60000"/>
                        <a:lumOff val="40000"/>
                      </a:schemeClr>
                    </a:solidFill>
                  </a:tcPr>
                </a:tc>
              </a:tr>
              <a:tr h="464336">
                <a:tc>
                  <a:txBody>
                    <a:bodyPr/>
                    <a:lstStyle/>
                    <a:p>
                      <a:pPr marL="0" marR="0" algn="ctr">
                        <a:lnSpc>
                          <a:spcPct val="115000"/>
                        </a:lnSpc>
                        <a:spcBef>
                          <a:spcPts val="0"/>
                        </a:spcBef>
                        <a:spcAft>
                          <a:spcPts val="0"/>
                        </a:spcAft>
                      </a:pPr>
                      <a:r>
                        <a:rPr lang="en-US" sz="1600" dirty="0">
                          <a:effectLst/>
                        </a:rPr>
                        <a:t>Control</a:t>
                      </a:r>
                      <a:endParaRPr lang="en-US" sz="1600" dirty="0">
                        <a:effectLst/>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1600" b="1" dirty="0" smtClean="0">
                          <a:solidFill>
                            <a:schemeClr val="bg1"/>
                          </a:solidFill>
                          <a:effectLst/>
                        </a:rPr>
                        <a:t>900</a:t>
                      </a:r>
                      <a:endParaRPr lang="en-US" sz="1600" b="1" dirty="0">
                        <a:solidFill>
                          <a:schemeClr val="bg1"/>
                        </a:solidFill>
                        <a:effectLst/>
                        <a:latin typeface="Calibri"/>
                        <a:ea typeface="Calibri"/>
                        <a:cs typeface="Times New Roman"/>
                      </a:endParaRPr>
                    </a:p>
                  </a:txBody>
                  <a:tcPr marL="68580" marR="68580" marT="0" marB="0">
                    <a:solidFill>
                      <a:srgbClr val="75B140"/>
                    </a:solidFill>
                  </a:tcPr>
                </a:tc>
                <a:tc>
                  <a:txBody>
                    <a:bodyPr/>
                    <a:lstStyle/>
                    <a:p>
                      <a:pPr marL="0" marR="0" algn="ctr">
                        <a:lnSpc>
                          <a:spcPct val="115000"/>
                        </a:lnSpc>
                        <a:spcBef>
                          <a:spcPts val="0"/>
                        </a:spcBef>
                        <a:spcAft>
                          <a:spcPts val="0"/>
                        </a:spcAft>
                      </a:pPr>
                      <a:r>
                        <a:rPr lang="en-US" sz="1600" b="1" dirty="0">
                          <a:solidFill>
                            <a:schemeClr val="tx1"/>
                          </a:solidFill>
                          <a:effectLst/>
                        </a:rPr>
                        <a:t>500</a:t>
                      </a:r>
                      <a:endParaRPr lang="en-US" sz="1600" b="1" dirty="0">
                        <a:solidFill>
                          <a:schemeClr val="tx1"/>
                        </a:solidFill>
                        <a:effectLst/>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effectLst/>
                        </a:rPr>
                        <a:t>1300</a:t>
                      </a:r>
                      <a:endParaRPr lang="en-US" sz="1600" b="1" dirty="0">
                        <a:solidFill>
                          <a:schemeClr val="bg1"/>
                        </a:solidFill>
                        <a:effectLst/>
                        <a:latin typeface="Calibri"/>
                        <a:ea typeface="Calibri"/>
                        <a:cs typeface="Times New Roman"/>
                      </a:endParaRPr>
                    </a:p>
                  </a:txBody>
                  <a:tcPr marL="68580" marR="68580" marT="0" marB="0">
                    <a:solidFill>
                      <a:schemeClr val="bg2"/>
                    </a:solidFill>
                  </a:tcPr>
                </a:tc>
                <a:tc vMerge="1">
                  <a:txBody>
                    <a:bodyPr/>
                    <a:lstStyle/>
                    <a:p>
                      <a:pPr marL="0" marR="0" algn="ctr">
                        <a:lnSpc>
                          <a:spcPct val="115000"/>
                        </a:lnSpc>
                        <a:spcBef>
                          <a:spcPts val="0"/>
                        </a:spcBef>
                        <a:spcAft>
                          <a:spcPts val="0"/>
                        </a:spcAft>
                      </a:pPr>
                      <a:endParaRPr lang="en-US" sz="1600" b="1" dirty="0">
                        <a:solidFill>
                          <a:schemeClr val="bg1"/>
                        </a:solidFill>
                        <a:effectLst/>
                        <a:latin typeface="Calibri"/>
                        <a:ea typeface="Calibri"/>
                        <a:cs typeface="Times New Roman"/>
                      </a:endParaRPr>
                    </a:p>
                  </a:txBody>
                  <a:tcPr marL="68580" marR="68580" marT="0" marB="0">
                    <a:solidFill>
                      <a:schemeClr val="bg2"/>
                    </a:solidFill>
                  </a:tcPr>
                </a:tc>
              </a:tr>
              <a:tr h="828021">
                <a:tc>
                  <a:txBody>
                    <a:bodyPr/>
                    <a:lstStyle/>
                    <a:p>
                      <a:pPr marL="0" marR="0" algn="ctr">
                        <a:lnSpc>
                          <a:spcPct val="115000"/>
                        </a:lnSpc>
                        <a:spcBef>
                          <a:spcPts val="0"/>
                        </a:spcBef>
                        <a:spcAft>
                          <a:spcPts val="0"/>
                        </a:spcAft>
                      </a:pPr>
                      <a:r>
                        <a:rPr lang="en-US" sz="1600" b="1" dirty="0">
                          <a:solidFill>
                            <a:schemeClr val="bg1"/>
                          </a:solidFill>
                          <a:effectLst/>
                        </a:rPr>
                        <a:t>Total</a:t>
                      </a:r>
                      <a:endParaRPr lang="en-US" sz="1600" b="1" dirty="0">
                        <a:solidFill>
                          <a:schemeClr val="bg1"/>
                        </a:solidFill>
                        <a:effectLst/>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1600" b="1" dirty="0" smtClean="0">
                          <a:solidFill>
                            <a:schemeClr val="bg1"/>
                          </a:solidFill>
                          <a:effectLst/>
                        </a:rPr>
                        <a:t>2700</a:t>
                      </a:r>
                      <a:endParaRPr lang="en-US" sz="1600" b="1" dirty="0">
                        <a:solidFill>
                          <a:schemeClr val="bg1"/>
                        </a:solidFill>
                        <a:effectLst/>
                        <a:latin typeface="Calibri"/>
                        <a:ea typeface="Calibri"/>
                        <a:cs typeface="Times New Roman"/>
                      </a:endParaRPr>
                    </a:p>
                  </a:txBody>
                  <a:tcPr marL="68580" marR="68580" marT="0" marB="0" anchor="ctr">
                    <a:solidFill>
                      <a:srgbClr val="75B140"/>
                    </a:solidFill>
                  </a:tcPr>
                </a:tc>
                <a:tc>
                  <a:txBody>
                    <a:bodyPr/>
                    <a:lstStyle/>
                    <a:p>
                      <a:pPr marL="0" marR="0" algn="ctr">
                        <a:lnSpc>
                          <a:spcPct val="115000"/>
                        </a:lnSpc>
                        <a:spcBef>
                          <a:spcPts val="0"/>
                        </a:spcBef>
                        <a:spcAft>
                          <a:spcPts val="0"/>
                        </a:spcAft>
                      </a:pPr>
                      <a:r>
                        <a:rPr lang="en-US" sz="1600" b="1" dirty="0">
                          <a:solidFill>
                            <a:schemeClr val="tx1"/>
                          </a:solidFill>
                          <a:effectLst/>
                        </a:rPr>
                        <a:t>1500</a:t>
                      </a:r>
                      <a:endParaRPr lang="en-US" sz="1600" b="1" dirty="0">
                        <a:solidFill>
                          <a:schemeClr val="tx1"/>
                        </a:solidFill>
                        <a:effectLst/>
                        <a:latin typeface="Calibri"/>
                        <a:ea typeface="Calibri"/>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smtClean="0">
                          <a:solidFill>
                            <a:schemeClr val="bg1"/>
                          </a:solidFill>
                          <a:effectLst/>
                        </a:rPr>
                        <a:t>4200</a:t>
                      </a:r>
                      <a:endParaRPr lang="en-US" sz="1600" b="1" dirty="0">
                        <a:solidFill>
                          <a:schemeClr val="bg1"/>
                        </a:solidFill>
                        <a:effectLst/>
                        <a:latin typeface="Calibri"/>
                        <a:ea typeface="Calibri"/>
                        <a:cs typeface="Times New Roman"/>
                      </a:endParaRPr>
                    </a:p>
                  </a:txBody>
                  <a:tcPr marL="68580" marR="68580" marT="0" marB="0" anchor="ctr">
                    <a:solidFill>
                      <a:schemeClr val="bg2"/>
                    </a:solidFill>
                  </a:tcPr>
                </a:tc>
                <a:tc vMerge="1">
                  <a:txBody>
                    <a:bodyPr/>
                    <a:lstStyle/>
                    <a:p>
                      <a:pPr marL="0" marR="0" algn="ctr">
                        <a:lnSpc>
                          <a:spcPct val="115000"/>
                        </a:lnSpc>
                        <a:spcBef>
                          <a:spcPts val="0"/>
                        </a:spcBef>
                        <a:spcAft>
                          <a:spcPts val="0"/>
                        </a:spcAft>
                      </a:pPr>
                      <a:endParaRPr lang="en-US" sz="1600" b="1" dirty="0">
                        <a:solidFill>
                          <a:schemeClr val="bg1"/>
                        </a:solidFill>
                        <a:effectLst/>
                        <a:latin typeface="Calibri"/>
                        <a:ea typeface="Calibri"/>
                        <a:cs typeface="Times New Roman"/>
                      </a:endParaRPr>
                    </a:p>
                  </a:txBody>
                  <a:tcPr marL="68580" marR="68580" marT="0" marB="0" anchor="ctr">
                    <a:solidFill>
                      <a:schemeClr val="bg2"/>
                    </a:solidFill>
                  </a:tcPr>
                </a:tc>
              </a:tr>
            </a:tbl>
          </a:graphicData>
        </a:graphic>
      </p:graphicFrame>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25499"/>
            <a:ext cx="1025236" cy="1025236"/>
          </a:xfrm>
          <a:prstGeom prst="rect">
            <a:avLst/>
          </a:prstGeom>
        </p:spPr>
      </p:pic>
      <p:pic>
        <p:nvPicPr>
          <p:cNvPr id="7" name="Picture 6" descr="HPTN Afric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348" y="1435297"/>
            <a:ext cx="1449052" cy="1003103"/>
          </a:xfrm>
          <a:prstGeom prst="rect">
            <a:avLst/>
          </a:prstGeom>
        </p:spPr>
      </p:pic>
      <p:sp>
        <p:nvSpPr>
          <p:cNvPr id="3" name="TextBox 2"/>
          <p:cNvSpPr txBox="1"/>
          <p:nvPr/>
        </p:nvSpPr>
        <p:spPr>
          <a:xfrm>
            <a:off x="1676400" y="1066800"/>
            <a:ext cx="2057400" cy="292297"/>
          </a:xfrm>
          <a:prstGeom prst="rect">
            <a:avLst/>
          </a:prstGeom>
        </p:spPr>
        <p:txBody>
          <a:bodyPr vert="horz" wrap="square" lIns="91440" tIns="45720" rIns="91440" bIns="45720" rtlCol="0">
            <a:noAutofit/>
          </a:bodyPr>
          <a:lstStyle/>
          <a:p>
            <a:r>
              <a:rPr lang="en-US" sz="1600" b="1" dirty="0" smtClean="0">
                <a:solidFill>
                  <a:srgbClr val="75B140"/>
                </a:solidFill>
              </a:rPr>
              <a:t>HVTN 704/HPTN 085</a:t>
            </a:r>
          </a:p>
        </p:txBody>
      </p:sp>
      <p:sp>
        <p:nvSpPr>
          <p:cNvPr id="8" name="TextBox 7"/>
          <p:cNvSpPr txBox="1"/>
          <p:nvPr/>
        </p:nvSpPr>
        <p:spPr>
          <a:xfrm>
            <a:off x="5105400" y="1066801"/>
            <a:ext cx="2057400" cy="292296"/>
          </a:xfrm>
          <a:prstGeom prst="rect">
            <a:avLst/>
          </a:prstGeom>
        </p:spPr>
        <p:txBody>
          <a:bodyPr vert="horz" wrap="square" lIns="91440" tIns="45720" rIns="91440" bIns="45720" rtlCol="0">
            <a:noAutofit/>
          </a:bodyPr>
          <a:lstStyle/>
          <a:p>
            <a:r>
              <a:rPr lang="en-US" sz="1600" b="1" dirty="0" smtClean="0">
                <a:solidFill>
                  <a:schemeClr val="accent1"/>
                </a:solidFill>
              </a:rPr>
              <a:t>HVTN 703/HPTN 081</a:t>
            </a:r>
          </a:p>
        </p:txBody>
      </p:sp>
    </p:spTree>
    <p:extLst>
      <p:ext uri="{BB962C8B-B14F-4D97-AF65-F5344CB8AC3E}">
        <p14:creationId xmlns:p14="http://schemas.microsoft.com/office/powerpoint/2010/main" val="230999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normAutofit/>
          </a:bodyPr>
          <a:lstStyle/>
          <a:p>
            <a:r>
              <a:rPr lang="en-US" dirty="0" smtClean="0">
                <a:solidFill>
                  <a:schemeClr val="accent1"/>
                </a:solidFill>
              </a:rPr>
              <a:t>AMP  Study Procedures</a:t>
            </a:r>
            <a:endParaRPr lang="en-US" dirty="0">
              <a:solidFill>
                <a:schemeClr val="accent1"/>
              </a:solidFill>
            </a:endParaRPr>
          </a:p>
        </p:txBody>
      </p:sp>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6</a:t>
            </a:fld>
            <a:endParaRPr lang="en-US" dirty="0"/>
          </a:p>
        </p:txBody>
      </p:sp>
      <p:sp>
        <p:nvSpPr>
          <p:cNvPr id="5" name="Content Placeholder 2"/>
          <p:cNvSpPr>
            <a:spLocks noGrp="1"/>
          </p:cNvSpPr>
          <p:nvPr>
            <p:ph idx="1"/>
          </p:nvPr>
        </p:nvSpPr>
        <p:spPr>
          <a:xfrm>
            <a:off x="76200" y="1066799"/>
            <a:ext cx="8915400" cy="4953001"/>
          </a:xfrm>
        </p:spPr>
        <p:txBody>
          <a:bodyPr>
            <a:normAutofit fontScale="92500" lnSpcReduction="10000"/>
          </a:bodyPr>
          <a:lstStyle/>
          <a:p>
            <a:pPr>
              <a:buFont typeface="Wingdings" panose="05000000000000000000" pitchFamily="2" charset="2"/>
              <a:buChar char="§"/>
            </a:pPr>
            <a:r>
              <a:rPr lang="en-US" sz="3200" b="1" dirty="0" smtClean="0">
                <a:solidFill>
                  <a:schemeClr val="bg2"/>
                </a:solidFill>
              </a:rPr>
              <a:t>IV</a:t>
            </a:r>
            <a:r>
              <a:rPr lang="en-US" sz="3200" dirty="0" smtClean="0"/>
              <a:t>: receive </a:t>
            </a:r>
            <a:r>
              <a:rPr lang="en-US" sz="3200" dirty="0"/>
              <a:t>an IV over </a:t>
            </a:r>
            <a:r>
              <a:rPr lang="en-US" sz="3200" dirty="0" smtClean="0"/>
              <a:t>a 30-60 minute period every 8 weeks (10 times total)</a:t>
            </a:r>
          </a:p>
          <a:p>
            <a:pPr>
              <a:buFont typeface="Wingdings" panose="05000000000000000000" pitchFamily="2" charset="2"/>
              <a:buChar char="§"/>
            </a:pPr>
            <a:endParaRPr lang="en-US" sz="900" dirty="0" smtClean="0"/>
          </a:p>
          <a:p>
            <a:pPr>
              <a:buFont typeface="Wingdings" panose="05000000000000000000" pitchFamily="2" charset="2"/>
              <a:buChar char="§"/>
            </a:pPr>
            <a:r>
              <a:rPr lang="en-US" sz="3200" b="1" dirty="0">
                <a:solidFill>
                  <a:schemeClr val="bg2"/>
                </a:solidFill>
              </a:rPr>
              <a:t>Blood draw</a:t>
            </a:r>
            <a:r>
              <a:rPr lang="en-US" sz="3200" dirty="0" smtClean="0"/>
              <a:t>: get </a:t>
            </a:r>
            <a:r>
              <a:rPr lang="en-US" sz="3200" dirty="0"/>
              <a:t>a blood draw at </a:t>
            </a:r>
            <a:r>
              <a:rPr lang="en-US" sz="3200" dirty="0" smtClean="0"/>
              <a:t>the clinic every 4 weeks (includes an HIV test)</a:t>
            </a:r>
          </a:p>
          <a:p>
            <a:pPr>
              <a:buFont typeface="Wingdings" panose="05000000000000000000" pitchFamily="2" charset="2"/>
              <a:buChar char="§"/>
            </a:pPr>
            <a:endParaRPr lang="en-US" sz="900" dirty="0" smtClean="0"/>
          </a:p>
          <a:p>
            <a:pPr>
              <a:buFont typeface="Wingdings" panose="05000000000000000000" pitchFamily="2" charset="2"/>
              <a:buChar char="§"/>
            </a:pPr>
            <a:r>
              <a:rPr lang="en-US" sz="3200" b="1" dirty="0">
                <a:solidFill>
                  <a:schemeClr val="bg2"/>
                </a:solidFill>
              </a:rPr>
              <a:t>STI testing</a:t>
            </a:r>
            <a:r>
              <a:rPr lang="en-US" sz="3200" dirty="0" smtClean="0">
                <a:solidFill>
                  <a:schemeClr val="bg2"/>
                </a:solidFill>
              </a:rPr>
              <a:t>: </a:t>
            </a:r>
            <a:r>
              <a:rPr lang="en-US" sz="3200" dirty="0" smtClean="0"/>
              <a:t>get </a:t>
            </a:r>
            <a:r>
              <a:rPr lang="en-US" sz="3200" dirty="0"/>
              <a:t>STI testing (</a:t>
            </a:r>
            <a:r>
              <a:rPr lang="en-US" sz="3200" dirty="0" smtClean="0"/>
              <a:t>urine and vaginal swabs) about every 6 months</a:t>
            </a:r>
          </a:p>
          <a:p>
            <a:pPr>
              <a:buFont typeface="Wingdings" panose="05000000000000000000" pitchFamily="2" charset="2"/>
              <a:buChar char="§"/>
            </a:pPr>
            <a:endParaRPr lang="en-US" sz="900" dirty="0"/>
          </a:p>
          <a:p>
            <a:pPr>
              <a:buFont typeface="Wingdings" panose="05000000000000000000" pitchFamily="2" charset="2"/>
              <a:buChar char="§"/>
            </a:pPr>
            <a:r>
              <a:rPr lang="en-US" sz="3200" b="1" dirty="0">
                <a:solidFill>
                  <a:schemeClr val="bg2"/>
                </a:solidFill>
              </a:rPr>
              <a:t>Questionnaires</a:t>
            </a:r>
            <a:r>
              <a:rPr lang="en-US" sz="3200" dirty="0" smtClean="0"/>
              <a:t>: complete </a:t>
            </a:r>
            <a:r>
              <a:rPr lang="en-US" sz="3200" dirty="0"/>
              <a:t>questionnaires about </a:t>
            </a:r>
            <a:r>
              <a:rPr lang="en-US" sz="3200" dirty="0" smtClean="0"/>
              <a:t>sexual behavior &amp; general health every 4-8 weeks</a:t>
            </a:r>
          </a:p>
          <a:p>
            <a:pPr>
              <a:buFont typeface="Wingdings" panose="05000000000000000000" pitchFamily="2" charset="2"/>
              <a:buChar char="§"/>
            </a:pPr>
            <a:endParaRPr lang="en-US" sz="900" dirty="0" smtClean="0"/>
          </a:p>
          <a:p>
            <a:pPr marL="0" indent="0" algn="ctr">
              <a:buNone/>
            </a:pPr>
            <a:r>
              <a:rPr lang="en-US" b="1" dirty="0" smtClean="0">
                <a:solidFill>
                  <a:schemeClr val="bg2"/>
                </a:solidFill>
              </a:rPr>
              <a:t>STUDY DURATION: about 22 months</a:t>
            </a:r>
          </a:p>
        </p:txBody>
      </p:sp>
    </p:spTree>
    <p:extLst>
      <p:ext uri="{BB962C8B-B14F-4D97-AF65-F5344CB8AC3E}">
        <p14:creationId xmlns:p14="http://schemas.microsoft.com/office/powerpoint/2010/main" val="177751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2" y="78927"/>
            <a:ext cx="8229600" cy="1143000"/>
          </a:xfrm>
        </p:spPr>
        <p:txBody>
          <a:bodyPr/>
          <a:lstStyle/>
          <a:p>
            <a:r>
              <a:rPr lang="en-ZW" dirty="0">
                <a:solidFill>
                  <a:schemeClr val="accent1"/>
                </a:solidFill>
              </a:rPr>
              <a:t>Our Successes to Date</a:t>
            </a:r>
          </a:p>
        </p:txBody>
      </p:sp>
      <p:sp>
        <p:nvSpPr>
          <p:cNvPr id="3" name="Content Placeholder 2"/>
          <p:cNvSpPr>
            <a:spLocks noGrp="1"/>
          </p:cNvSpPr>
          <p:nvPr>
            <p:ph idx="1"/>
          </p:nvPr>
        </p:nvSpPr>
        <p:spPr>
          <a:xfrm>
            <a:off x="452227" y="1427922"/>
            <a:ext cx="8229600" cy="4525963"/>
          </a:xfrm>
        </p:spPr>
        <p:txBody>
          <a:bodyPr>
            <a:normAutofit/>
          </a:bodyPr>
          <a:lstStyle/>
          <a:p>
            <a:r>
              <a:rPr lang="en-ZW" sz="3600" dirty="0" smtClean="0"/>
              <a:t>Stakeholder meetings, 2 to date , has provided </a:t>
            </a:r>
            <a:r>
              <a:rPr lang="en-ZW" sz="3600" dirty="0"/>
              <a:t>a platform for </a:t>
            </a:r>
            <a:r>
              <a:rPr lang="en-ZW" sz="3600" dirty="0" smtClean="0"/>
              <a:t> </a:t>
            </a:r>
            <a:r>
              <a:rPr lang="en-ZW" sz="3600" dirty="0"/>
              <a:t>discussions related to the implementation of </a:t>
            </a:r>
            <a:r>
              <a:rPr lang="en-ZW" sz="3600" dirty="0" smtClean="0"/>
              <a:t>AMP in their communities</a:t>
            </a:r>
            <a:r>
              <a:rPr lang="en-ZW" sz="3600" dirty="0"/>
              <a:t>. </a:t>
            </a:r>
            <a:endParaRPr lang="en-ZW" sz="3600" dirty="0" smtClean="0"/>
          </a:p>
          <a:p>
            <a:r>
              <a:rPr lang="en-US" sz="3600" dirty="0"/>
              <a:t>Successful ongoing community engagement</a:t>
            </a:r>
          </a:p>
          <a:p>
            <a:endParaRPr lang="en-US" sz="3200" dirty="0"/>
          </a:p>
          <a:p>
            <a:endParaRPr lang="en-ZW" sz="3200" dirty="0"/>
          </a:p>
          <a:p>
            <a:endParaRPr lang="en-ZW" sz="3600" dirty="0"/>
          </a:p>
          <a:p>
            <a:endParaRPr lang="en-ZW" dirty="0"/>
          </a:p>
        </p:txBody>
      </p:sp>
      <p:sp>
        <p:nvSpPr>
          <p:cNvPr id="4" name="Slide Number Placeholder 3"/>
          <p:cNvSpPr>
            <a:spLocks noGrp="1"/>
          </p:cNvSpPr>
          <p:nvPr>
            <p:ph type="sldNum" sz="quarter" idx="4"/>
          </p:nvPr>
        </p:nvSpPr>
        <p:spPr>
          <a:xfrm>
            <a:off x="4114800" y="6324600"/>
            <a:ext cx="806450" cy="365125"/>
          </a:xfrm>
        </p:spPr>
        <p:txBody>
          <a:bodyPr/>
          <a:lstStyle/>
          <a:p>
            <a:pPr>
              <a:defRPr/>
            </a:pPr>
            <a:fld id="{E1936DBB-2E64-4598-8D8B-B6B0ED5CD01B}" type="slidenum">
              <a:rPr lang="en-US" smtClean="0"/>
              <a:pPr>
                <a:defRPr/>
              </a:pPr>
              <a:t>7</a:t>
            </a:fld>
            <a:endParaRPr lang="en-US" dirty="0"/>
          </a:p>
        </p:txBody>
      </p:sp>
    </p:spTree>
    <p:extLst>
      <p:ext uri="{BB962C8B-B14F-4D97-AF65-F5344CB8AC3E}">
        <p14:creationId xmlns:p14="http://schemas.microsoft.com/office/powerpoint/2010/main" val="136148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3" name="Content Placeholder 2"/>
          <p:cNvSpPr>
            <a:spLocks noGrp="1"/>
          </p:cNvSpPr>
          <p:nvPr>
            <p:ph idx="1"/>
          </p:nvPr>
        </p:nvSpPr>
        <p:spPr/>
        <p:txBody>
          <a:bodyPr/>
          <a:lstStyle/>
          <a:p>
            <a:endParaRPr lang="en-ZW" sz="3600" dirty="0" smtClean="0"/>
          </a:p>
          <a:p>
            <a:r>
              <a:rPr lang="en-ZW" sz="3600" dirty="0" smtClean="0"/>
              <a:t>Study </a:t>
            </a:r>
            <a:r>
              <a:rPr lang="en-ZW" sz="3600" dirty="0"/>
              <a:t>product well tolerated</a:t>
            </a:r>
          </a:p>
          <a:p>
            <a:r>
              <a:rPr lang="en-ZW" sz="3600" dirty="0"/>
              <a:t>To date:</a:t>
            </a:r>
          </a:p>
          <a:p>
            <a:pPr lvl="1"/>
            <a:r>
              <a:rPr lang="en-ZW" sz="3200" dirty="0">
                <a:solidFill>
                  <a:schemeClr val="accent3"/>
                </a:solidFill>
                <a:latin typeface="Franklin Gothic Medium" panose="020B0603020102020204" pitchFamily="34" charset="0"/>
              </a:rPr>
              <a:t>No SAEs related to study product</a:t>
            </a:r>
          </a:p>
          <a:p>
            <a:pPr lvl="1"/>
            <a:r>
              <a:rPr lang="en-ZW" sz="3200" dirty="0">
                <a:solidFill>
                  <a:schemeClr val="accent3"/>
                </a:solidFill>
                <a:latin typeface="Franklin Gothic Medium" panose="020B0603020102020204" pitchFamily="34" charset="0"/>
              </a:rPr>
              <a:t>No anaphylaxis</a:t>
            </a:r>
          </a:p>
          <a:p>
            <a:endParaRPr lang="en-ZW" dirty="0"/>
          </a:p>
        </p:txBody>
      </p:sp>
      <p:sp>
        <p:nvSpPr>
          <p:cNvPr id="4" name="Slide Number Placeholder 3"/>
          <p:cNvSpPr>
            <a:spLocks noGrp="1"/>
          </p:cNvSpPr>
          <p:nvPr>
            <p:ph type="sldNum" sz="quarter" idx="4"/>
          </p:nvPr>
        </p:nvSpPr>
        <p:spPr/>
        <p:txBody>
          <a:bodyPr/>
          <a:lstStyle/>
          <a:p>
            <a:pPr>
              <a:defRPr/>
            </a:pPr>
            <a:fld id="{E1936DBB-2E64-4598-8D8B-B6B0ED5CD01B}" type="slidenum">
              <a:rPr lang="en-US" smtClean="0"/>
              <a:pPr>
                <a:defRPr/>
              </a:pPr>
              <a:t>8</a:t>
            </a:fld>
            <a:endParaRPr lang="en-US" dirty="0"/>
          </a:p>
        </p:txBody>
      </p:sp>
    </p:spTree>
    <p:extLst>
      <p:ext uri="{BB962C8B-B14F-4D97-AF65-F5344CB8AC3E}">
        <p14:creationId xmlns:p14="http://schemas.microsoft.com/office/powerpoint/2010/main" val="41719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52400"/>
            <a:ext cx="9144000" cy="1143000"/>
          </a:xfrm>
        </p:spPr>
        <p:txBody>
          <a:bodyPr>
            <a:noAutofit/>
          </a:bodyPr>
          <a:lstStyle/>
          <a:p>
            <a:r>
              <a:rPr lang="en-US" dirty="0" smtClean="0">
                <a:solidFill>
                  <a:schemeClr val="accent1"/>
                </a:solidFill>
              </a:rPr>
              <a:t>Summary </a:t>
            </a:r>
            <a:r>
              <a:rPr lang="en-US" dirty="0">
                <a:solidFill>
                  <a:schemeClr val="accent1"/>
                </a:solidFill>
              </a:rPr>
              <a:t>as of </a:t>
            </a:r>
            <a:r>
              <a:rPr lang="en-US" dirty="0" smtClean="0">
                <a:solidFill>
                  <a:schemeClr val="accent1"/>
                </a:solidFill>
              </a:rPr>
              <a:t>02 May 2017</a:t>
            </a:r>
            <a:endParaRPr lang="en-US" dirty="0">
              <a:solidFill>
                <a:schemeClr val="accent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83532271"/>
              </p:ext>
            </p:extLst>
          </p:nvPr>
        </p:nvGraphicFramePr>
        <p:xfrm>
          <a:off x="-1752600" y="968188"/>
          <a:ext cx="8229600"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4163802" y="6365875"/>
            <a:ext cx="806450" cy="365125"/>
          </a:xfrm>
          <a:prstGeom prst="rect">
            <a:avLst/>
          </a:prstGeom>
        </p:spPr>
        <p:txBody>
          <a:bodyPr/>
          <a:lstStyle/>
          <a:p>
            <a:pPr algn="ctr"/>
            <a:fld id="{E1936DBB-2E64-4598-8D8B-B6B0ED5CD01B}" type="slidenum">
              <a:rPr lang="en-US" sz="1400">
                <a:solidFill>
                  <a:srgbClr val="F2F0E6"/>
                </a:solidFill>
              </a:rPr>
              <a:pPr algn="ctr"/>
              <a:t>9</a:t>
            </a:fld>
            <a:endParaRPr lang="en-US" sz="1400" dirty="0">
              <a:solidFill>
                <a:srgbClr val="F2F0E6"/>
              </a:solidFill>
            </a:endParaRPr>
          </a:p>
        </p:txBody>
      </p:sp>
      <p:sp>
        <p:nvSpPr>
          <p:cNvPr id="3" name="TextBox 2"/>
          <p:cNvSpPr txBox="1"/>
          <p:nvPr/>
        </p:nvSpPr>
        <p:spPr>
          <a:xfrm>
            <a:off x="7010400" y="2667000"/>
            <a:ext cx="914400" cy="914400"/>
          </a:xfrm>
          <a:prstGeom prst="rect">
            <a:avLst/>
          </a:prstGeom>
        </p:spPr>
        <p:txBody>
          <a:bodyPr vert="horz" wrap="none" lIns="91440" tIns="45720" rIns="91440" bIns="45720" rtlCol="0">
            <a:normAutofit/>
          </a:bodyPr>
          <a:lstStyle/>
          <a:p>
            <a:endParaRPr lang="en-ZW" sz="1600" dirty="0" smtClean="0">
              <a:solidFill>
                <a:schemeClr val="bg2"/>
              </a:solidFill>
            </a:endParaRPr>
          </a:p>
        </p:txBody>
      </p:sp>
      <p:sp>
        <p:nvSpPr>
          <p:cNvPr id="4" name="Rectangle 3"/>
          <p:cNvSpPr/>
          <p:nvPr/>
        </p:nvSpPr>
        <p:spPr>
          <a:xfrm>
            <a:off x="4724400" y="1191434"/>
            <a:ext cx="4173748" cy="1292662"/>
          </a:xfrm>
          <a:prstGeom prst="rect">
            <a:avLst/>
          </a:prstGeom>
          <a:solidFill>
            <a:schemeClr val="accent1">
              <a:lumMod val="20000"/>
              <a:lumOff val="80000"/>
            </a:schemeClr>
          </a:solidFill>
          <a:ln>
            <a:solidFill>
              <a:schemeClr val="accent1"/>
            </a:solidFill>
          </a:ln>
        </p:spPr>
        <p:txBody>
          <a:bodyPr wrap="square">
            <a:spAutoFit/>
          </a:bodyPr>
          <a:lstStyle/>
          <a:p>
            <a:pPr marL="342900" indent="-342900">
              <a:buFont typeface="Arial" panose="020B0604020202020204" pitchFamily="34" charset="0"/>
              <a:buChar char="•"/>
            </a:pPr>
            <a:r>
              <a:rPr lang="en-ZW" sz="2600" dirty="0"/>
              <a:t>Total </a:t>
            </a:r>
            <a:r>
              <a:rPr lang="en-ZW" sz="2600" dirty="0" err="1"/>
              <a:t>Enrollment</a:t>
            </a:r>
            <a:r>
              <a:rPr lang="en-ZW" sz="2600" dirty="0"/>
              <a:t>: </a:t>
            </a:r>
            <a:r>
              <a:rPr lang="en-ZW" sz="2600" b="1" dirty="0" smtClean="0"/>
              <a:t>641 </a:t>
            </a:r>
          </a:p>
          <a:p>
            <a:pPr marL="342900" indent="-342900">
              <a:buFont typeface="Arial" panose="020B0604020202020204" pitchFamily="34" charset="0"/>
              <a:buChar char="•"/>
            </a:pPr>
            <a:r>
              <a:rPr lang="en-ZW" sz="2600" dirty="0" smtClean="0"/>
              <a:t>Protocol </a:t>
            </a:r>
            <a:r>
              <a:rPr lang="en-ZW" sz="2600" dirty="0"/>
              <a:t>Target: </a:t>
            </a:r>
            <a:r>
              <a:rPr lang="en-ZW" sz="2600" b="1" dirty="0"/>
              <a:t>1500 </a:t>
            </a:r>
            <a:endParaRPr lang="en-ZW" sz="2600" b="1" dirty="0" smtClean="0"/>
          </a:p>
          <a:p>
            <a:pPr marL="342900" indent="-342900">
              <a:buFont typeface="Arial" panose="020B0604020202020204" pitchFamily="34" charset="0"/>
              <a:buChar char="•"/>
            </a:pPr>
            <a:r>
              <a:rPr lang="en-ZW" sz="2600" dirty="0" err="1" smtClean="0"/>
              <a:t>Enrollment</a:t>
            </a:r>
            <a:r>
              <a:rPr lang="en-ZW" sz="2600" dirty="0" smtClean="0"/>
              <a:t> </a:t>
            </a:r>
            <a:r>
              <a:rPr lang="en-ZW" sz="2600" dirty="0"/>
              <a:t>Needed</a:t>
            </a:r>
            <a:r>
              <a:rPr lang="en-ZW" sz="2600" dirty="0" smtClean="0"/>
              <a:t>: </a:t>
            </a:r>
            <a:r>
              <a:rPr lang="en-ZW" sz="2600" b="1" dirty="0" smtClean="0"/>
              <a:t>859</a:t>
            </a:r>
          </a:p>
        </p:txBody>
      </p:sp>
      <p:sp>
        <p:nvSpPr>
          <p:cNvPr id="9" name="5-Point Star 8"/>
          <p:cNvSpPr/>
          <p:nvPr/>
        </p:nvSpPr>
        <p:spPr>
          <a:xfrm>
            <a:off x="5600700" y="3462992"/>
            <a:ext cx="2819400" cy="2286000"/>
          </a:xfrm>
          <a:prstGeom prst="star5">
            <a:avLst/>
          </a:prstGeom>
          <a:gradFill>
            <a:gsLst>
              <a:gs pos="4000">
                <a:schemeClr val="accent1">
                  <a:shade val="93000"/>
                  <a:satMod val="130000"/>
                </a:schemeClr>
              </a:gs>
              <a:gs pos="100000">
                <a:schemeClr val="accent6"/>
              </a:gs>
            </a:gsLst>
          </a:gra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noAutofit/>
          </a:bodyPr>
          <a:lstStyle/>
          <a:p>
            <a:pPr algn="ctr"/>
            <a:r>
              <a:rPr lang="en-US" sz="1600" b="1" dirty="0" smtClean="0">
                <a:solidFill>
                  <a:schemeClr val="tx1"/>
                </a:solidFill>
                <a:latin typeface="+mj-lt"/>
              </a:rPr>
              <a:t>*</a:t>
            </a:r>
          </a:p>
          <a:p>
            <a:pPr algn="ctr"/>
            <a:r>
              <a:rPr lang="en-US" sz="1600" b="1" dirty="0" smtClean="0">
                <a:solidFill>
                  <a:schemeClr val="tx1"/>
                </a:solidFill>
                <a:latin typeface="+mj-lt"/>
              </a:rPr>
              <a:t>&gt;120% of expected ENR</a:t>
            </a:r>
            <a:endParaRPr lang="en-US" sz="1600" b="1" dirty="0">
              <a:solidFill>
                <a:schemeClr val="tx1"/>
              </a:solidFill>
              <a:latin typeface="+mj-lt"/>
            </a:endParaRPr>
          </a:p>
        </p:txBody>
      </p:sp>
    </p:spTree>
    <p:extLst>
      <p:ext uri="{BB962C8B-B14F-4D97-AF65-F5344CB8AC3E}">
        <p14:creationId xmlns:p14="http://schemas.microsoft.com/office/powerpoint/2010/main" val="3972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MP-PowerPoint-Template-Master-2015">
  <a:themeElements>
    <a:clrScheme name="Custom 1">
      <a:dk1>
        <a:srgbClr val="381B55"/>
      </a:dk1>
      <a:lt1>
        <a:srgbClr val="FFFFFF"/>
      </a:lt1>
      <a:dk2>
        <a:srgbClr val="5C2D8D"/>
      </a:dk2>
      <a:lt2>
        <a:srgbClr val="381B55"/>
      </a:lt2>
      <a:accent1>
        <a:srgbClr val="FF9F19"/>
      </a:accent1>
      <a:accent2>
        <a:srgbClr val="933FCB"/>
      </a:accent2>
      <a:accent3>
        <a:srgbClr val="381B55"/>
      </a:accent3>
      <a:accent4>
        <a:srgbClr val="FF9F19"/>
      </a:accent4>
      <a:accent5>
        <a:srgbClr val="DAA3FF"/>
      </a:accent5>
      <a:accent6>
        <a:srgbClr val="FFB81D"/>
      </a:accent6>
      <a:hlink>
        <a:srgbClr val="933FCB"/>
      </a:hlink>
      <a:folHlink>
        <a:srgbClr val="5C2D8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4000">
              <a:schemeClr val="accent1">
                <a:shade val="93000"/>
                <a:satMod val="130000"/>
              </a:schemeClr>
            </a:gs>
            <a:gs pos="100000">
              <a:schemeClr val="accent6"/>
            </a:gs>
          </a:gsLst>
        </a:gradFill>
      </a:spPr>
      <a:bodyPr vert="horz" wrap="square" lIns="91440" tIns="45720" rIns="91440" bIns="45720" rtlCol="0" anchor="ctr">
        <a:noAutofit/>
      </a:bodyPr>
      <a:lstStyle>
        <a:defPPr algn="ctr">
          <a:defRPr sz="3200">
            <a:solidFill>
              <a:schemeClr val="bg1"/>
            </a:solidFill>
            <a:latin typeface="+mj-lt"/>
          </a:defRPr>
        </a:defPPr>
      </a:lstStyle>
      <a:style>
        <a:lnRef idx="1">
          <a:schemeClr val="accent1"/>
        </a:lnRef>
        <a:fillRef idx="3">
          <a:schemeClr val="accent1"/>
        </a:fillRef>
        <a:effectRef idx="2">
          <a:schemeClr val="accent1"/>
        </a:effectRef>
        <a:fontRef idx="minor">
          <a:schemeClr val="lt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8CFB18FB98F44C899C6100A432C312" ma:contentTypeVersion="0" ma:contentTypeDescription="Create a new document." ma:contentTypeScope="" ma:versionID="456d785a4e9e0c90e64367a3441380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98FF28-87D6-4411-BBD7-C8A78C8E689E}">
  <ds:schemaRefs>
    <ds:schemaRef ds:uri="http://schemas.microsoft.com/sharepoint/v3/contenttype/forms"/>
  </ds:schemaRefs>
</ds:datastoreItem>
</file>

<file path=customXml/itemProps2.xml><?xml version="1.0" encoding="utf-8"?>
<ds:datastoreItem xmlns:ds="http://schemas.openxmlformats.org/officeDocument/2006/customXml" ds:itemID="{603D56F4-0379-4465-B74B-10FB97154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FD51004-944E-42AC-8425-5C5EE190E3C5}">
  <ds:schemaRefs>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5497</TotalTime>
  <Words>987</Words>
  <Application>Microsoft Office PowerPoint</Application>
  <PresentationFormat>On-screen Show (4:3)</PresentationFormat>
  <Paragraphs>197</Paragraphs>
  <Slides>18</Slides>
  <Notes>11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Arial</vt:lpstr>
      <vt:lpstr>Calibri</vt:lpstr>
      <vt:lpstr>Calibri Light</vt:lpstr>
      <vt:lpstr>Candara</vt:lpstr>
      <vt:lpstr>Century Gothic</vt:lpstr>
      <vt:lpstr>Franklin Gothic Book</vt:lpstr>
      <vt:lpstr>Franklin Gothic Demi</vt:lpstr>
      <vt:lpstr>Franklin Gothic Medium</vt:lpstr>
      <vt:lpstr>Times New Roman</vt:lpstr>
      <vt:lpstr>Wingdings</vt:lpstr>
      <vt:lpstr>AMP-PowerPoint-Template-Master-2015</vt:lpstr>
      <vt:lpstr>Office Theme</vt:lpstr>
      <vt:lpstr>1_Office Theme</vt:lpstr>
      <vt:lpstr>2_Office Theme</vt:lpstr>
      <vt:lpstr>5_Office Theme</vt:lpstr>
      <vt:lpstr> Antibody Mediated Prevention:  HVTN 703/HPTN 081 Update</vt:lpstr>
      <vt:lpstr>AMP = Antibody Mediated Prevention</vt:lpstr>
      <vt:lpstr>AMP Study Research Sites (As of January, 2017)</vt:lpstr>
      <vt:lpstr>The Main AMP Study Questions</vt:lpstr>
      <vt:lpstr>Study Schema for The AMP Studies</vt:lpstr>
      <vt:lpstr>AMP  Study Procedures</vt:lpstr>
      <vt:lpstr>Our Successes to Date</vt:lpstr>
      <vt:lpstr>PowerPoint Presentation</vt:lpstr>
      <vt:lpstr>Summary as of 02 May 2017</vt:lpstr>
      <vt:lpstr>Zim Sites Status</vt:lpstr>
      <vt:lpstr>Adherence</vt:lpstr>
      <vt:lpstr>Rumours, Myths and Misconceptions about HIV, Blood, and Contraception</vt:lpstr>
      <vt:lpstr>P1112</vt:lpstr>
      <vt:lpstr>Protocol P1112:  Study Overview </vt:lpstr>
      <vt:lpstr>Protocol P1112 </vt:lpstr>
      <vt:lpstr>Current update</vt:lpstr>
      <vt:lpstr>Acknowledgements</vt:lpstr>
      <vt:lpstr>PowerPoint Presentation</vt:lpstr>
    </vt:vector>
  </TitlesOfParts>
  <Company>Fred Hutchinson Cancer Research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DTS-Admin</dc:creator>
  <cp:lastModifiedBy>PNyatsambo</cp:lastModifiedBy>
  <cp:revision>308</cp:revision>
  <cp:lastPrinted>2017-05-05T05:22:09Z</cp:lastPrinted>
  <dcterms:created xsi:type="dcterms:W3CDTF">2015-08-27T16:09:43Z</dcterms:created>
  <dcterms:modified xsi:type="dcterms:W3CDTF">2017-05-05T05:38:52Z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0x0101005A8CFB18FB98F44C899C6100A432C312</vt:lpwstr>
  </property>
</Properties>
</file>