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20"/>
  </p:notesMasterIdLst>
  <p:handoutMasterIdLst>
    <p:handoutMasterId r:id="rId21"/>
  </p:handoutMasterIdLst>
  <p:sldIdLst>
    <p:sldId id="287" r:id="rId2"/>
    <p:sldId id="303" r:id="rId3"/>
    <p:sldId id="257" r:id="rId4"/>
    <p:sldId id="273" r:id="rId5"/>
    <p:sldId id="294" r:id="rId6"/>
    <p:sldId id="278" r:id="rId7"/>
    <p:sldId id="288" r:id="rId8"/>
    <p:sldId id="298" r:id="rId9"/>
    <p:sldId id="301" r:id="rId10"/>
    <p:sldId id="270" r:id="rId11"/>
    <p:sldId id="302" r:id="rId12"/>
    <p:sldId id="300" r:id="rId13"/>
    <p:sldId id="304" r:id="rId14"/>
    <p:sldId id="264" r:id="rId15"/>
    <p:sldId id="265" r:id="rId16"/>
    <p:sldId id="267" r:id="rId17"/>
    <p:sldId id="305" r:id="rId18"/>
    <p:sldId id="269" r:id="rId19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W" sz="1800" dirty="0"/>
              <a:t>Calculated Adherence up to 24weeks </a:t>
            </a:r>
          </a:p>
        </c:rich>
      </c:tx>
      <c:layout>
        <c:manualLayout>
          <c:xMode val="edge"/>
          <c:yMode val="edge"/>
          <c:x val="0.34813064141327132"/>
          <c:y val="2.7476780557882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'avg and weeks'!$B$2</c:f>
              <c:strCache>
                <c:ptCount val="1"/>
                <c:pt idx="0">
                  <c:v>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'avg and weeks'!$C$1:$I$1</c:f>
              <c:strCache>
                <c:ptCount val="7"/>
                <c:pt idx="0">
                  <c:v>week 2</c:v>
                </c:pt>
                <c:pt idx="1">
                  <c:v>week 4</c:v>
                </c:pt>
                <c:pt idx="2">
                  <c:v>week 8</c:v>
                </c:pt>
                <c:pt idx="3">
                  <c:v>week 12</c:v>
                </c:pt>
                <c:pt idx="4">
                  <c:v>week 16</c:v>
                </c:pt>
                <c:pt idx="5">
                  <c:v>week 20</c:v>
                </c:pt>
                <c:pt idx="6">
                  <c:v>week 24</c:v>
                </c:pt>
              </c:strCache>
            </c:strRef>
          </c:cat>
          <c:val>
            <c:numRef>
              <c:f>'avg and weeks'!$C$2:$I$2</c:f>
              <c:numCache>
                <c:formatCode>General</c:formatCode>
                <c:ptCount val="7"/>
                <c:pt idx="0">
                  <c:v>125.6666666666667</c:v>
                </c:pt>
                <c:pt idx="1">
                  <c:v>92</c:v>
                </c:pt>
                <c:pt idx="2">
                  <c:v>83.25</c:v>
                </c:pt>
                <c:pt idx="3">
                  <c:v>93.5</c:v>
                </c:pt>
                <c:pt idx="4">
                  <c:v>75.75</c:v>
                </c:pt>
                <c:pt idx="5">
                  <c:v>92.5</c:v>
                </c:pt>
                <c:pt idx="6">
                  <c:v>101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'avg and weeks'!$B$3</c:f>
              <c:strCache>
                <c:ptCount val="1"/>
                <c:pt idx="0">
                  <c:v>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'avg and weeks'!$C$1:$I$1</c:f>
              <c:strCache>
                <c:ptCount val="7"/>
                <c:pt idx="0">
                  <c:v>week 2</c:v>
                </c:pt>
                <c:pt idx="1">
                  <c:v>week 4</c:v>
                </c:pt>
                <c:pt idx="2">
                  <c:v>week 8</c:v>
                </c:pt>
                <c:pt idx="3">
                  <c:v>week 12</c:v>
                </c:pt>
                <c:pt idx="4">
                  <c:v>week 16</c:v>
                </c:pt>
                <c:pt idx="5">
                  <c:v>week 20</c:v>
                </c:pt>
                <c:pt idx="6">
                  <c:v>week 24</c:v>
                </c:pt>
              </c:strCache>
            </c:strRef>
          </c:cat>
          <c:val>
            <c:numRef>
              <c:f>'avg and weeks'!$C$3:$I$3</c:f>
              <c:numCache>
                <c:formatCode>General</c:formatCode>
                <c:ptCount val="7"/>
                <c:pt idx="0">
                  <c:v>127</c:v>
                </c:pt>
                <c:pt idx="1">
                  <c:v>111.6666666666667</c:v>
                </c:pt>
                <c:pt idx="2">
                  <c:v>111.75</c:v>
                </c:pt>
                <c:pt idx="3">
                  <c:v>109.75</c:v>
                </c:pt>
                <c:pt idx="4">
                  <c:v>110.5</c:v>
                </c:pt>
                <c:pt idx="5">
                  <c:v>115.5</c:v>
                </c:pt>
                <c:pt idx="6">
                  <c:v>129.5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'avg and weeks'!$B$4</c:f>
              <c:strCache>
                <c:ptCount val="1"/>
                <c:pt idx="0">
                  <c:v>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'avg and weeks'!$C$1:$I$1</c:f>
              <c:strCache>
                <c:ptCount val="7"/>
                <c:pt idx="0">
                  <c:v>week 2</c:v>
                </c:pt>
                <c:pt idx="1">
                  <c:v>week 4</c:v>
                </c:pt>
                <c:pt idx="2">
                  <c:v>week 8</c:v>
                </c:pt>
                <c:pt idx="3">
                  <c:v>week 12</c:v>
                </c:pt>
                <c:pt idx="4">
                  <c:v>week 16</c:v>
                </c:pt>
                <c:pt idx="5">
                  <c:v>week 20</c:v>
                </c:pt>
                <c:pt idx="6">
                  <c:v>week 24</c:v>
                </c:pt>
              </c:strCache>
            </c:strRef>
          </c:cat>
          <c:val>
            <c:numRef>
              <c:f>'avg and weeks'!$C$4:$I$4</c:f>
              <c:numCache>
                <c:formatCode>General</c:formatCode>
                <c:ptCount val="7"/>
                <c:pt idx="0">
                  <c:v>71</c:v>
                </c:pt>
                <c:pt idx="1">
                  <c:v>103.6666666666667</c:v>
                </c:pt>
                <c:pt idx="2">
                  <c:v>85.25</c:v>
                </c:pt>
                <c:pt idx="3">
                  <c:v>100.5</c:v>
                </c:pt>
                <c:pt idx="4">
                  <c:v>107.25</c:v>
                </c:pt>
                <c:pt idx="5">
                  <c:v>101.5</c:v>
                </c:pt>
                <c:pt idx="6">
                  <c:v>99.5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'avg and weeks'!$B$5</c:f>
              <c:strCache>
                <c:ptCount val="1"/>
                <c:pt idx="0">
                  <c:v>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'avg and weeks'!$C$1:$I$1</c:f>
              <c:strCache>
                <c:ptCount val="7"/>
                <c:pt idx="0">
                  <c:v>week 2</c:v>
                </c:pt>
                <c:pt idx="1">
                  <c:v>week 4</c:v>
                </c:pt>
                <c:pt idx="2">
                  <c:v>week 8</c:v>
                </c:pt>
                <c:pt idx="3">
                  <c:v>week 12</c:v>
                </c:pt>
                <c:pt idx="4">
                  <c:v>week 16</c:v>
                </c:pt>
                <c:pt idx="5">
                  <c:v>week 20</c:v>
                </c:pt>
                <c:pt idx="6">
                  <c:v>week 24</c:v>
                </c:pt>
              </c:strCache>
            </c:strRef>
          </c:cat>
          <c:val>
            <c:numRef>
              <c:f>'avg and weeks'!$C$5:$I$5</c:f>
              <c:numCache>
                <c:formatCode>General</c:formatCode>
                <c:ptCount val="7"/>
                <c:pt idx="0">
                  <c:v>88.333333333333314</c:v>
                </c:pt>
                <c:pt idx="1">
                  <c:v>245.3333333333334</c:v>
                </c:pt>
                <c:pt idx="2">
                  <c:v>99.5</c:v>
                </c:pt>
                <c:pt idx="3">
                  <c:v>93.5</c:v>
                </c:pt>
                <c:pt idx="4">
                  <c:v>100.25</c:v>
                </c:pt>
                <c:pt idx="5">
                  <c:v>103.5</c:v>
                </c:pt>
                <c:pt idx="6">
                  <c:v>121.75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'avg and weeks'!$B$6</c:f>
              <c:strCache>
                <c:ptCount val="1"/>
                <c:pt idx="0">
                  <c:v>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'avg and weeks'!$C$1:$I$1</c:f>
              <c:strCache>
                <c:ptCount val="7"/>
                <c:pt idx="0">
                  <c:v>week 2</c:v>
                </c:pt>
                <c:pt idx="1">
                  <c:v>week 4</c:v>
                </c:pt>
                <c:pt idx="2">
                  <c:v>week 8</c:v>
                </c:pt>
                <c:pt idx="3">
                  <c:v>week 12</c:v>
                </c:pt>
                <c:pt idx="4">
                  <c:v>week 16</c:v>
                </c:pt>
                <c:pt idx="5">
                  <c:v>week 20</c:v>
                </c:pt>
                <c:pt idx="6">
                  <c:v>week 24</c:v>
                </c:pt>
              </c:strCache>
            </c:strRef>
          </c:cat>
          <c:val>
            <c:numRef>
              <c:f>'avg and weeks'!$C$6:$I$6</c:f>
              <c:numCache>
                <c:formatCode>General</c:formatCode>
                <c:ptCount val="7"/>
                <c:pt idx="0">
                  <c:v>91.666666666666671</c:v>
                </c:pt>
                <c:pt idx="1">
                  <c:v>106</c:v>
                </c:pt>
                <c:pt idx="2">
                  <c:v>106.5</c:v>
                </c:pt>
                <c:pt idx="3">
                  <c:v>107</c:v>
                </c:pt>
                <c:pt idx="4">
                  <c:v>104</c:v>
                </c:pt>
                <c:pt idx="5">
                  <c:v>103.5</c:v>
                </c:pt>
                <c:pt idx="6">
                  <c:v>102.25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'avg and weeks'!$B$7</c:f>
              <c:strCache>
                <c:ptCount val="1"/>
                <c:pt idx="0">
                  <c:v>f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'avg and weeks'!$C$1:$I$1</c:f>
              <c:strCache>
                <c:ptCount val="7"/>
                <c:pt idx="0">
                  <c:v>week 2</c:v>
                </c:pt>
                <c:pt idx="1">
                  <c:v>week 4</c:v>
                </c:pt>
                <c:pt idx="2">
                  <c:v>week 8</c:v>
                </c:pt>
                <c:pt idx="3">
                  <c:v>week 12</c:v>
                </c:pt>
                <c:pt idx="4">
                  <c:v>week 16</c:v>
                </c:pt>
                <c:pt idx="5">
                  <c:v>week 20</c:v>
                </c:pt>
                <c:pt idx="6">
                  <c:v>week 24</c:v>
                </c:pt>
              </c:strCache>
            </c:strRef>
          </c:cat>
          <c:val>
            <c:numRef>
              <c:f>'avg and weeks'!$C$7:$I$7</c:f>
              <c:numCache>
                <c:formatCode>General</c:formatCode>
                <c:ptCount val="7"/>
                <c:pt idx="0">
                  <c:v>122.3333333333333</c:v>
                </c:pt>
                <c:pt idx="1">
                  <c:v>140.3333333333334</c:v>
                </c:pt>
                <c:pt idx="2">
                  <c:v>98.75</c:v>
                </c:pt>
                <c:pt idx="3">
                  <c:v>100</c:v>
                </c:pt>
                <c:pt idx="4">
                  <c:v>104.25</c:v>
                </c:pt>
                <c:pt idx="5">
                  <c:v>119.25</c:v>
                </c:pt>
                <c:pt idx="6">
                  <c:v>96.75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'avg and weeks'!$B$8</c:f>
              <c:strCache>
                <c:ptCount val="1"/>
                <c:pt idx="0">
                  <c:v>g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'avg and weeks'!$C$1:$I$1</c:f>
              <c:strCache>
                <c:ptCount val="7"/>
                <c:pt idx="0">
                  <c:v>week 2</c:v>
                </c:pt>
                <c:pt idx="1">
                  <c:v>week 4</c:v>
                </c:pt>
                <c:pt idx="2">
                  <c:v>week 8</c:v>
                </c:pt>
                <c:pt idx="3">
                  <c:v>week 12</c:v>
                </c:pt>
                <c:pt idx="4">
                  <c:v>week 16</c:v>
                </c:pt>
                <c:pt idx="5">
                  <c:v>week 20</c:v>
                </c:pt>
                <c:pt idx="6">
                  <c:v>week 24</c:v>
                </c:pt>
              </c:strCache>
            </c:strRef>
          </c:cat>
          <c:val>
            <c:numRef>
              <c:f>'avg and weeks'!$C$8:$I$8</c:f>
              <c:numCache>
                <c:formatCode>General</c:formatCode>
                <c:ptCount val="7"/>
                <c:pt idx="0">
                  <c:v>102</c:v>
                </c:pt>
                <c:pt idx="1">
                  <c:v>102</c:v>
                </c:pt>
                <c:pt idx="2">
                  <c:v>120.25</c:v>
                </c:pt>
                <c:pt idx="3">
                  <c:v>111.25</c:v>
                </c:pt>
                <c:pt idx="4">
                  <c:v>107</c:v>
                </c:pt>
                <c:pt idx="5">
                  <c:v>99</c:v>
                </c:pt>
                <c:pt idx="6">
                  <c:v>99.5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'avg and weeks'!$B$9</c:f>
              <c:strCache>
                <c:ptCount val="1"/>
                <c:pt idx="0">
                  <c:v>h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'avg and weeks'!$C$1:$I$1</c:f>
              <c:strCache>
                <c:ptCount val="7"/>
                <c:pt idx="0">
                  <c:v>week 2</c:v>
                </c:pt>
                <c:pt idx="1">
                  <c:v>week 4</c:v>
                </c:pt>
                <c:pt idx="2">
                  <c:v>week 8</c:v>
                </c:pt>
                <c:pt idx="3">
                  <c:v>week 12</c:v>
                </c:pt>
                <c:pt idx="4">
                  <c:v>week 16</c:v>
                </c:pt>
                <c:pt idx="5">
                  <c:v>week 20</c:v>
                </c:pt>
                <c:pt idx="6">
                  <c:v>week 24</c:v>
                </c:pt>
              </c:strCache>
            </c:strRef>
          </c:cat>
          <c:val>
            <c:numRef>
              <c:f>'avg and weeks'!$C$9:$I$9</c:f>
              <c:numCache>
                <c:formatCode>General</c:formatCode>
                <c:ptCount val="7"/>
                <c:pt idx="0">
                  <c:v>125</c:v>
                </c:pt>
                <c:pt idx="1">
                  <c:v>120</c:v>
                </c:pt>
                <c:pt idx="2">
                  <c:v>108.25</c:v>
                </c:pt>
                <c:pt idx="3">
                  <c:v>110.25</c:v>
                </c:pt>
                <c:pt idx="4">
                  <c:v>103.75</c:v>
                </c:pt>
                <c:pt idx="5">
                  <c:v>98.75</c:v>
                </c:pt>
                <c:pt idx="6">
                  <c:v>104.5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'avg and weeks'!$B$10</c:f>
              <c:strCache>
                <c:ptCount val="1"/>
                <c:pt idx="0">
                  <c:v>i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'avg and weeks'!$C$1:$I$1</c:f>
              <c:strCache>
                <c:ptCount val="7"/>
                <c:pt idx="0">
                  <c:v>week 2</c:v>
                </c:pt>
                <c:pt idx="1">
                  <c:v>week 4</c:v>
                </c:pt>
                <c:pt idx="2">
                  <c:v>week 8</c:v>
                </c:pt>
                <c:pt idx="3">
                  <c:v>week 12</c:v>
                </c:pt>
                <c:pt idx="4">
                  <c:v>week 16</c:v>
                </c:pt>
                <c:pt idx="5">
                  <c:v>week 20</c:v>
                </c:pt>
                <c:pt idx="6">
                  <c:v>week 24</c:v>
                </c:pt>
              </c:strCache>
            </c:strRef>
          </c:cat>
          <c:val>
            <c:numRef>
              <c:f>'avg and weeks'!$C$10:$I$10</c:f>
              <c:numCache>
                <c:formatCode>General</c:formatCode>
                <c:ptCount val="7"/>
                <c:pt idx="0">
                  <c:v>88.333333333333314</c:v>
                </c:pt>
                <c:pt idx="1">
                  <c:v>100.6666666666667</c:v>
                </c:pt>
                <c:pt idx="2">
                  <c:v>111.75</c:v>
                </c:pt>
                <c:pt idx="3">
                  <c:v>113</c:v>
                </c:pt>
                <c:pt idx="4">
                  <c:v>116.75</c:v>
                </c:pt>
                <c:pt idx="5">
                  <c:v>123.25</c:v>
                </c:pt>
                <c:pt idx="6">
                  <c:v>110.5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'avg and weeks'!$B$11</c:f>
              <c:strCache>
                <c:ptCount val="1"/>
                <c:pt idx="0">
                  <c:v>j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'avg and weeks'!$C$1:$I$1</c:f>
              <c:strCache>
                <c:ptCount val="7"/>
                <c:pt idx="0">
                  <c:v>week 2</c:v>
                </c:pt>
                <c:pt idx="1">
                  <c:v>week 4</c:v>
                </c:pt>
                <c:pt idx="2">
                  <c:v>week 8</c:v>
                </c:pt>
                <c:pt idx="3">
                  <c:v>week 12</c:v>
                </c:pt>
                <c:pt idx="4">
                  <c:v>week 16</c:v>
                </c:pt>
                <c:pt idx="5">
                  <c:v>week 20</c:v>
                </c:pt>
                <c:pt idx="6">
                  <c:v>week 24</c:v>
                </c:pt>
              </c:strCache>
            </c:strRef>
          </c:cat>
          <c:val>
            <c:numRef>
              <c:f>'avg and weeks'!$C$11:$I$11</c:f>
              <c:numCache>
                <c:formatCode>General</c:formatCode>
                <c:ptCount val="7"/>
                <c:pt idx="0">
                  <c:v>120.3333333333333</c:v>
                </c:pt>
                <c:pt idx="1">
                  <c:v>99.333333333333314</c:v>
                </c:pt>
                <c:pt idx="2">
                  <c:v>104.5</c:v>
                </c:pt>
                <c:pt idx="3">
                  <c:v>101</c:v>
                </c:pt>
                <c:pt idx="4">
                  <c:v>103.75</c:v>
                </c:pt>
                <c:pt idx="5">
                  <c:v>107.25</c:v>
                </c:pt>
                <c:pt idx="6">
                  <c:v>107.25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'avg and weeks'!$B$12</c:f>
              <c:strCache>
                <c:ptCount val="1"/>
                <c:pt idx="0">
                  <c:v>k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'avg and weeks'!$C$1:$I$1</c:f>
              <c:strCache>
                <c:ptCount val="7"/>
                <c:pt idx="0">
                  <c:v>week 2</c:v>
                </c:pt>
                <c:pt idx="1">
                  <c:v>week 4</c:v>
                </c:pt>
                <c:pt idx="2">
                  <c:v>week 8</c:v>
                </c:pt>
                <c:pt idx="3">
                  <c:v>week 12</c:v>
                </c:pt>
                <c:pt idx="4">
                  <c:v>week 16</c:v>
                </c:pt>
                <c:pt idx="5">
                  <c:v>week 20</c:v>
                </c:pt>
                <c:pt idx="6">
                  <c:v>week 24</c:v>
                </c:pt>
              </c:strCache>
            </c:strRef>
          </c:cat>
          <c:val>
            <c:numRef>
              <c:f>'avg and weeks'!$C$12:$I$12</c:f>
              <c:numCache>
                <c:formatCode>General</c:formatCode>
                <c:ptCount val="7"/>
                <c:pt idx="0">
                  <c:v>102.3333333333333</c:v>
                </c:pt>
                <c:pt idx="1">
                  <c:v>108.6666666666667</c:v>
                </c:pt>
                <c:pt idx="2">
                  <c:v>110</c:v>
                </c:pt>
                <c:pt idx="3">
                  <c:v>95.25</c:v>
                </c:pt>
                <c:pt idx="4">
                  <c:v>102.25</c:v>
                </c:pt>
                <c:pt idx="5">
                  <c:v>101.25</c:v>
                </c:pt>
                <c:pt idx="6">
                  <c:v>103.75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'avg and weeks'!$B$13</c:f>
              <c:strCache>
                <c:ptCount val="1"/>
                <c:pt idx="0">
                  <c:v>l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'avg and weeks'!$C$1:$I$1</c:f>
              <c:strCache>
                <c:ptCount val="7"/>
                <c:pt idx="0">
                  <c:v>week 2</c:v>
                </c:pt>
                <c:pt idx="1">
                  <c:v>week 4</c:v>
                </c:pt>
                <c:pt idx="2">
                  <c:v>week 8</c:v>
                </c:pt>
                <c:pt idx="3">
                  <c:v>week 12</c:v>
                </c:pt>
                <c:pt idx="4">
                  <c:v>week 16</c:v>
                </c:pt>
                <c:pt idx="5">
                  <c:v>week 20</c:v>
                </c:pt>
                <c:pt idx="6">
                  <c:v>week 24</c:v>
                </c:pt>
              </c:strCache>
            </c:strRef>
          </c:cat>
          <c:val>
            <c:numRef>
              <c:f>'avg and weeks'!$C$13:$I$13</c:f>
              <c:numCache>
                <c:formatCode>General</c:formatCode>
                <c:ptCount val="7"/>
                <c:pt idx="0">
                  <c:v>127.6666666666667</c:v>
                </c:pt>
                <c:pt idx="1">
                  <c:v>111.3333333333333</c:v>
                </c:pt>
                <c:pt idx="2">
                  <c:v>115.75</c:v>
                </c:pt>
                <c:pt idx="3">
                  <c:v>99</c:v>
                </c:pt>
                <c:pt idx="4">
                  <c:v>134.75</c:v>
                </c:pt>
                <c:pt idx="5">
                  <c:v>89.5</c:v>
                </c:pt>
                <c:pt idx="6">
                  <c:v>153.5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'avg and weeks'!$B$14</c:f>
              <c:strCache>
                <c:ptCount val="1"/>
                <c:pt idx="0">
                  <c:v>m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'avg and weeks'!$C$1:$I$1</c:f>
              <c:strCache>
                <c:ptCount val="7"/>
                <c:pt idx="0">
                  <c:v>week 2</c:v>
                </c:pt>
                <c:pt idx="1">
                  <c:v>week 4</c:v>
                </c:pt>
                <c:pt idx="2">
                  <c:v>week 8</c:v>
                </c:pt>
                <c:pt idx="3">
                  <c:v>week 12</c:v>
                </c:pt>
                <c:pt idx="4">
                  <c:v>week 16</c:v>
                </c:pt>
                <c:pt idx="5">
                  <c:v>week 20</c:v>
                </c:pt>
                <c:pt idx="6">
                  <c:v>week 24</c:v>
                </c:pt>
              </c:strCache>
            </c:strRef>
          </c:cat>
          <c:val>
            <c:numRef>
              <c:f>'avg and weeks'!$C$14:$I$14</c:f>
              <c:numCache>
                <c:formatCode>General</c:formatCode>
                <c:ptCount val="7"/>
                <c:pt idx="0">
                  <c:v>89.666666666666671</c:v>
                </c:pt>
                <c:pt idx="1">
                  <c:v>113.6666666666667</c:v>
                </c:pt>
                <c:pt idx="2">
                  <c:v>103.5</c:v>
                </c:pt>
                <c:pt idx="3">
                  <c:v>105.25</c:v>
                </c:pt>
                <c:pt idx="4">
                  <c:v>108.25</c:v>
                </c:pt>
                <c:pt idx="5">
                  <c:v>104.5</c:v>
                </c:pt>
                <c:pt idx="6">
                  <c:v>102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906792"/>
        <c:axId val="106905224"/>
      </c:lineChart>
      <c:catAx>
        <c:axId val="106906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905224"/>
        <c:crosses val="autoZero"/>
        <c:auto val="1"/>
        <c:lblAlgn val="ctr"/>
        <c:lblOffset val="100"/>
        <c:noMultiLvlLbl val="0"/>
      </c:catAx>
      <c:valAx>
        <c:axId val="106905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906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A6E5D-3EE0-4F17-B605-6997E60B08D8}" type="datetimeFigureOut">
              <a:rPr lang="en-ZW" smtClean="0"/>
              <a:t>26/4/2018</a:t>
            </a:fld>
            <a:endParaRPr lang="en-Z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8D492-6A5B-4856-A2BC-51E4A3336AB5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00787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15B30-17AD-44BD-8344-781FE16D93ED}" type="datetimeFigureOut">
              <a:rPr lang="en-ZW" smtClean="0"/>
              <a:t>26/4/2018</a:t>
            </a:fld>
            <a:endParaRPr lang="en-ZW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3149F-8193-4576-B56C-C419332DBAFB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420484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3149F-8193-4576-B56C-C419332DBAFB}" type="slidenum">
              <a:rPr lang="en-ZW" smtClean="0"/>
              <a:t>1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804634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3149F-8193-4576-B56C-C419332DBAFB}" type="slidenum">
              <a:rPr lang="en-ZW" smtClean="0"/>
              <a:t>4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232829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3149F-8193-4576-B56C-C419332DBAFB}" type="slidenum">
              <a:rPr lang="en-ZW" smtClean="0"/>
              <a:t>5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994110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82D9D3-3F56-4DF7-8619-12CE5D1D4DAC}" type="slidenum">
              <a:rPr lang="en-US" altLang="en-US"/>
              <a:pPr/>
              <a:t>6</a:t>
            </a:fld>
            <a:endParaRPr lang="en-US" alt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6850" y="701675"/>
            <a:ext cx="4249738" cy="23907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990" y="3210648"/>
            <a:ext cx="6374228" cy="5971493"/>
          </a:xfrm>
          <a:noFill/>
        </p:spPr>
        <p:txBody>
          <a:bodyPr/>
          <a:lstStyle/>
          <a:p>
            <a:pPr marL="206375" indent="-206375" eaLnBrk="1" hangingPunct="1">
              <a:lnSpc>
                <a:spcPct val="80000"/>
              </a:lnSpc>
            </a:pPr>
            <a:endParaRPr lang="en-GB" alt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55626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3149F-8193-4576-B56C-C419332DBAFB}" type="slidenum">
              <a:rPr lang="en-ZW" smtClean="0"/>
              <a:t>7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4014262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3149F-8193-4576-B56C-C419332DBAFB}" type="slidenum">
              <a:rPr lang="en-ZW" smtClean="0"/>
              <a:t>10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417771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06B9-46EA-44FE-A882-66089B8B8B89}" type="datetimeFigureOut">
              <a:rPr lang="en-ZW" smtClean="0"/>
              <a:t>26/4/2018</a:t>
            </a:fld>
            <a:endParaRPr lang="en-Z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1C71150-9668-4751-943F-3097AD2A84A7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50993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06B9-46EA-44FE-A882-66089B8B8B89}" type="datetimeFigureOut">
              <a:rPr lang="en-ZW" smtClean="0"/>
              <a:t>26/4/2018</a:t>
            </a:fld>
            <a:endParaRPr lang="en-Z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C71150-9668-4751-943F-3097AD2A84A7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928168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06B9-46EA-44FE-A882-66089B8B8B89}" type="datetimeFigureOut">
              <a:rPr lang="en-ZW" smtClean="0"/>
              <a:t>26/4/2018</a:t>
            </a:fld>
            <a:endParaRPr lang="en-Z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C71150-9668-4751-943F-3097AD2A84A7}" type="slidenum">
              <a:rPr lang="en-ZW" smtClean="0"/>
              <a:t>‹#›</a:t>
            </a:fld>
            <a:endParaRPr lang="en-ZW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12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06B9-46EA-44FE-A882-66089B8B8B89}" type="datetimeFigureOut">
              <a:rPr lang="en-ZW" smtClean="0"/>
              <a:t>26/4/2018</a:t>
            </a:fld>
            <a:endParaRPr lang="en-Z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C71150-9668-4751-943F-3097AD2A84A7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410422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06B9-46EA-44FE-A882-66089B8B8B89}" type="datetimeFigureOut">
              <a:rPr lang="en-ZW" smtClean="0"/>
              <a:t>26/4/2018</a:t>
            </a:fld>
            <a:endParaRPr lang="en-Z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C71150-9668-4751-943F-3097AD2A84A7}" type="slidenum">
              <a:rPr lang="en-ZW" smtClean="0"/>
              <a:t>‹#›</a:t>
            </a:fld>
            <a:endParaRPr lang="en-ZW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094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06B9-46EA-44FE-A882-66089B8B8B89}" type="datetimeFigureOut">
              <a:rPr lang="en-ZW" smtClean="0"/>
              <a:t>26/4/2018</a:t>
            </a:fld>
            <a:endParaRPr lang="en-Z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C71150-9668-4751-943F-3097AD2A84A7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415034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06B9-46EA-44FE-A882-66089B8B8B89}" type="datetimeFigureOut">
              <a:rPr lang="en-ZW" smtClean="0"/>
              <a:t>26/4/2018</a:t>
            </a:fld>
            <a:endParaRPr lang="en-Z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1150-9668-4751-943F-3097AD2A84A7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786900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06B9-46EA-44FE-A882-66089B8B8B89}" type="datetimeFigureOut">
              <a:rPr lang="en-ZW" smtClean="0"/>
              <a:t>26/4/2018</a:t>
            </a:fld>
            <a:endParaRPr lang="en-Z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1150-9668-4751-943F-3097AD2A84A7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03600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06B9-46EA-44FE-A882-66089B8B8B89}" type="datetimeFigureOut">
              <a:rPr lang="en-ZW" smtClean="0"/>
              <a:t>26/4/2018</a:t>
            </a:fld>
            <a:endParaRPr lang="en-Z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1150-9668-4751-943F-3097AD2A84A7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16232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06B9-46EA-44FE-A882-66089B8B8B89}" type="datetimeFigureOut">
              <a:rPr lang="en-ZW" smtClean="0"/>
              <a:t>26/4/2018</a:t>
            </a:fld>
            <a:endParaRPr lang="en-Z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C71150-9668-4751-943F-3097AD2A84A7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9378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06B9-46EA-44FE-A882-66089B8B8B89}" type="datetimeFigureOut">
              <a:rPr lang="en-ZW" smtClean="0"/>
              <a:t>26/4/2018</a:t>
            </a:fld>
            <a:endParaRPr lang="en-Z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C71150-9668-4751-943F-3097AD2A84A7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407296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06B9-46EA-44FE-A882-66089B8B8B89}" type="datetimeFigureOut">
              <a:rPr lang="en-ZW" smtClean="0"/>
              <a:t>26/4/2018</a:t>
            </a:fld>
            <a:endParaRPr lang="en-ZW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C71150-9668-4751-943F-3097AD2A84A7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75705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06B9-46EA-44FE-A882-66089B8B8B89}" type="datetimeFigureOut">
              <a:rPr lang="en-ZW" smtClean="0"/>
              <a:t>26/4/2018</a:t>
            </a:fld>
            <a:endParaRPr lang="en-Z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1150-9668-4751-943F-3097AD2A84A7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69856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06B9-46EA-44FE-A882-66089B8B8B89}" type="datetimeFigureOut">
              <a:rPr lang="en-ZW" smtClean="0"/>
              <a:t>26/4/2018</a:t>
            </a:fld>
            <a:endParaRPr lang="en-ZW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1150-9668-4751-943F-3097AD2A84A7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16373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06B9-46EA-44FE-A882-66089B8B8B89}" type="datetimeFigureOut">
              <a:rPr lang="en-ZW" smtClean="0"/>
              <a:t>26/4/2018</a:t>
            </a:fld>
            <a:endParaRPr lang="en-Z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1150-9668-4751-943F-3097AD2A84A7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81025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06B9-46EA-44FE-A882-66089B8B8B89}" type="datetimeFigureOut">
              <a:rPr lang="en-ZW" smtClean="0"/>
              <a:t>26/4/2018</a:t>
            </a:fld>
            <a:endParaRPr lang="en-Z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C71150-9668-4751-943F-3097AD2A84A7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61321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B06B9-46EA-44FE-A882-66089B8B8B89}" type="datetimeFigureOut">
              <a:rPr lang="en-ZW" smtClean="0"/>
              <a:t>26/4/2018</a:t>
            </a:fld>
            <a:endParaRPr lang="en-Z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1C71150-9668-4751-943F-3097AD2A84A7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76809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.png"/><Relationship Id="rId4" Type="http://schemas.openxmlformats.org/officeDocument/2006/relationships/image" Target="../media/image17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.png"/><Relationship Id="rId4" Type="http://schemas.openxmlformats.org/officeDocument/2006/relationships/image" Target="../media/image25.png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614" y="566670"/>
            <a:ext cx="10715223" cy="2962141"/>
          </a:xfrm>
        </p:spPr>
        <p:txBody>
          <a:bodyPr>
            <a:normAutofit fontScale="90000"/>
          </a:bodyPr>
          <a:lstStyle/>
          <a:p>
            <a:r>
              <a:rPr lang="en-ZW" sz="5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Quantitative Adherence Measurement In Infants  Receiving ARV Syrups: </a:t>
            </a:r>
            <a:r>
              <a:rPr lang="en-ZW" sz="5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P1115 </a:t>
            </a:r>
            <a:r>
              <a:rPr lang="en-ZW" sz="6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ZW" sz="6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ZW" sz="56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ZW" sz="56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ZW" sz="56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Zimbabwe</a:t>
            </a:r>
            <a:r>
              <a:rPr lang="en-ZW" sz="56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Harare Family </a:t>
            </a:r>
            <a:r>
              <a:rPr lang="en-ZW" sz="56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Care Experience</a:t>
            </a:r>
            <a:endParaRPr lang="en-ZW" sz="56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W" dirty="0" smtClean="0"/>
              <a:t>T . P. MHEMBERE: BSc Pharm Hons (</a:t>
            </a:r>
            <a:r>
              <a:rPr lang="en-ZW" dirty="0"/>
              <a:t>Z</a:t>
            </a:r>
            <a:r>
              <a:rPr lang="en-ZW" dirty="0" smtClean="0"/>
              <a:t>im), MPH (UK)</a:t>
            </a:r>
            <a:endParaRPr lang="en-ZW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493" y="5856890"/>
            <a:ext cx="1824507" cy="1001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52" y="5875718"/>
            <a:ext cx="1797653" cy="96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8" y="591515"/>
            <a:ext cx="8911687" cy="1280890"/>
          </a:xfrm>
        </p:spPr>
        <p:txBody>
          <a:bodyPr/>
          <a:lstStyle/>
          <a:p>
            <a:r>
              <a:rPr lang="en-ZW" dirty="0" smtClean="0"/>
              <a:t> </a:t>
            </a:r>
            <a:r>
              <a:rPr lang="en-ZW" b="1" dirty="0" smtClean="0"/>
              <a:t>Adherence Measure </a:t>
            </a:r>
            <a:endParaRPr lang="en-ZW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142" y="1504012"/>
            <a:ext cx="9950452" cy="4227087"/>
          </a:xfrm>
        </p:spPr>
        <p:txBody>
          <a:bodyPr>
            <a:normAutofit fontScale="77500" lnSpcReduction="20000"/>
          </a:bodyPr>
          <a:lstStyle/>
          <a:p>
            <a:r>
              <a:rPr lang="en-ZW" sz="3200" dirty="0" smtClean="0"/>
              <a:t>A Structured Adherence questionnaire was  administered at every  visit in order to document self-reported  adherence. </a:t>
            </a:r>
          </a:p>
          <a:p>
            <a:pPr marL="0" indent="0">
              <a:buNone/>
            </a:pPr>
            <a:endParaRPr lang="en-ZW" sz="3200" dirty="0" smtClean="0"/>
          </a:p>
          <a:p>
            <a:r>
              <a:rPr lang="en-ZW" sz="3200" dirty="0"/>
              <a:t>Viral loads were performed </a:t>
            </a:r>
            <a:r>
              <a:rPr lang="en-ZW" sz="3200" dirty="0" smtClean="0"/>
              <a:t>routinely  </a:t>
            </a:r>
            <a:r>
              <a:rPr lang="en-ZW" sz="3200" dirty="0"/>
              <a:t>and were used for clinical management as well as a </a:t>
            </a:r>
            <a:r>
              <a:rPr lang="en-ZW" sz="3200" dirty="0" smtClean="0"/>
              <a:t>surrogate marker </a:t>
            </a:r>
            <a:r>
              <a:rPr lang="en-ZW" sz="3200" dirty="0"/>
              <a:t>for adherence. </a:t>
            </a:r>
            <a:endParaRPr lang="en-ZW" sz="3200" dirty="0" smtClean="0"/>
          </a:p>
          <a:p>
            <a:pPr marL="0" indent="0">
              <a:buNone/>
            </a:pPr>
            <a:endParaRPr lang="en-ZW" sz="3200" dirty="0"/>
          </a:p>
          <a:p>
            <a:r>
              <a:rPr lang="en-ZW" sz="3200" dirty="0" smtClean="0">
                <a:solidFill>
                  <a:srgbClr val="FF0000"/>
                </a:solidFill>
              </a:rPr>
              <a:t>Harare Family Care CRS further assessed adherence quantitatively using returned syrups</a:t>
            </a:r>
            <a:r>
              <a:rPr lang="en-ZW" sz="3200" dirty="0">
                <a:solidFill>
                  <a:srgbClr val="FF0000"/>
                </a:solidFill>
              </a:rPr>
              <a:t> </a:t>
            </a:r>
            <a:endParaRPr lang="en-ZW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ZW" sz="28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ZW" i="1" dirty="0" smtClean="0">
                <a:solidFill>
                  <a:srgbClr val="C00000"/>
                </a:solidFill>
              </a:rPr>
              <a:t>ALL </a:t>
            </a:r>
            <a:r>
              <a:rPr lang="en-ZW" i="1" dirty="0">
                <a:solidFill>
                  <a:srgbClr val="C00000"/>
                </a:solidFill>
              </a:rPr>
              <a:t>PARTICIPANTS RECEIVED COMPREHENSIVE ADHERENCE COUNSELLING</a:t>
            </a:r>
            <a:endParaRPr lang="en-ZW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ZW" dirty="0" smtClean="0"/>
          </a:p>
          <a:p>
            <a:endParaRPr lang="en-ZW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89" y="5882002"/>
            <a:ext cx="1797653" cy="963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493" y="5856890"/>
            <a:ext cx="1824507" cy="100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093" y="228774"/>
            <a:ext cx="3773265" cy="775973"/>
          </a:xfrm>
        </p:spPr>
        <p:txBody>
          <a:bodyPr/>
          <a:lstStyle/>
          <a:p>
            <a:r>
              <a:rPr lang="en-US" b="1" dirty="0" smtClean="0"/>
              <a:t>Drug Dispensing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8530" r="-68530"/>
          <a:stretch>
            <a:fillRect/>
          </a:stretch>
        </p:blipFill>
        <p:spPr>
          <a:xfrm>
            <a:off x="3372382" y="1819671"/>
            <a:ext cx="5191258" cy="24659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438" y="1355592"/>
            <a:ext cx="2585344" cy="2585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2872" y="4312036"/>
            <a:ext cx="6343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2400" dirty="0" smtClean="0"/>
              <a:t>Drugs </a:t>
            </a:r>
            <a:r>
              <a:rPr lang="en-ZW" sz="2400" dirty="0"/>
              <a:t>dispensed in the </a:t>
            </a:r>
            <a:r>
              <a:rPr lang="en-ZW" sz="2400" dirty="0" smtClean="0"/>
              <a:t>original medication containers fitted </a:t>
            </a:r>
            <a:r>
              <a:rPr lang="en-ZW" sz="2400" dirty="0"/>
              <a:t>with Press In Bottle Adapters (PIBAs) to minimise spillage during dose withdrawal. 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004" y="3345706"/>
            <a:ext cx="1880133" cy="29703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29248" y="1000525"/>
            <a:ext cx="4224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Colour Coded </a:t>
            </a:r>
            <a:r>
              <a:rPr lang="en-US" sz="2400" dirty="0" smtClean="0">
                <a:latin typeface="Century Gothic" panose="020B0502020202020204" pitchFamily="34" charset="0"/>
              </a:rPr>
              <a:t>syringes marked with exact dose</a:t>
            </a:r>
            <a:endParaRPr lang="en-US" sz="24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9422" y="2800433"/>
            <a:ext cx="2794000" cy="30232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40958" y="1975368"/>
            <a:ext cx="4981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en-ZW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Caregivers </a:t>
            </a:r>
            <a:r>
              <a:rPr lang="en-ZW" sz="2400" dirty="0"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were asked to return </a:t>
            </a:r>
            <a:r>
              <a:rPr lang="en-ZW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all medication </a:t>
            </a:r>
            <a:r>
              <a:rPr lang="en-ZW" sz="2400" dirty="0"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containers at review </a:t>
            </a:r>
            <a:r>
              <a:rPr lang="en-ZW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visits</a:t>
            </a:r>
            <a:endParaRPr lang="en-ZW" sz="2400" dirty="0">
              <a:latin typeface="Century Gothic" panose="020B0502020202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208668" y="3345706"/>
            <a:ext cx="618398" cy="469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 dirty="0"/>
          </a:p>
        </p:txBody>
      </p:sp>
      <p:sp>
        <p:nvSpPr>
          <p:cNvPr id="7" name="Plus 6"/>
          <p:cNvSpPr/>
          <p:nvPr/>
        </p:nvSpPr>
        <p:spPr>
          <a:xfrm>
            <a:off x="4173278" y="2335908"/>
            <a:ext cx="583036" cy="7083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4590" y="6325012"/>
            <a:ext cx="967409" cy="5329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489" y="5882002"/>
            <a:ext cx="1797653" cy="9634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67493" y="5856890"/>
            <a:ext cx="1824507" cy="100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0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1142" y="422534"/>
            <a:ext cx="5389608" cy="834165"/>
          </a:xfrm>
        </p:spPr>
        <p:txBody>
          <a:bodyPr>
            <a:noAutofit/>
          </a:bodyPr>
          <a:lstStyle/>
          <a:p>
            <a:r>
              <a:rPr lang="en-ZW" sz="4000" b="1" dirty="0" smtClean="0"/>
              <a:t>Adherence Measure</a:t>
            </a:r>
            <a:endParaRPr lang="en-ZW" sz="40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7868" y="2877167"/>
            <a:ext cx="2280102" cy="173751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50158" y="921345"/>
            <a:ext cx="4093366" cy="4262436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A53010"/>
              </a:buClr>
            </a:pPr>
            <a:endParaRPr lang="en-ZW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indent="-342900">
              <a:buClr>
                <a:srgbClr val="A53010"/>
              </a:buClr>
              <a:buFont typeface="Wingdings 3" charset="2"/>
              <a:buChar char=""/>
            </a:pPr>
            <a:r>
              <a:rPr lang="en-ZW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</a:t>
            </a:r>
            <a:r>
              <a:rPr lang="en-ZW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rithmetic </a:t>
            </a:r>
            <a:r>
              <a:rPr lang="en-ZW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mean of the individual </a:t>
            </a:r>
            <a:r>
              <a:rPr lang="en-ZW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drugs   </a:t>
            </a:r>
            <a:r>
              <a:rPr lang="en-ZW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considered </a:t>
            </a:r>
            <a:r>
              <a:rPr lang="en-ZW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 </a:t>
            </a:r>
            <a:r>
              <a:rPr lang="en-ZW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visit adherence</a:t>
            </a:r>
            <a:r>
              <a:rPr lang="en-ZW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>
              <a:buClr>
                <a:srgbClr val="A53010"/>
              </a:buClr>
            </a:pPr>
            <a:endParaRPr lang="en-ZW" sz="3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indent="-342900">
              <a:buClr>
                <a:srgbClr val="A53010"/>
              </a:buClr>
              <a:buFont typeface="Wingdings 3" charset="2"/>
              <a:buChar char=""/>
            </a:pPr>
            <a:r>
              <a:rPr lang="en-ZW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91 </a:t>
            </a:r>
            <a:r>
              <a:rPr lang="en-ZW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pharmacy chart </a:t>
            </a:r>
            <a:r>
              <a:rPr lang="en-ZW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notes were </a:t>
            </a:r>
            <a:r>
              <a:rPr lang="en-ZW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reviewed </a:t>
            </a:r>
            <a:r>
              <a:rPr lang="en-ZW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up to week 24</a:t>
            </a:r>
            <a:endParaRPr lang="en-ZW" sz="3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ZW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905" y="1256699"/>
            <a:ext cx="1761897" cy="1798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3668" y="694939"/>
            <a:ext cx="2741231" cy="160012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8256183" y="1841678"/>
            <a:ext cx="532104" cy="253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571016" y="2387750"/>
            <a:ext cx="513294" cy="3279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3363" y="3943785"/>
            <a:ext cx="1658256" cy="17375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7792" y="2877167"/>
            <a:ext cx="1097330" cy="12183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7582" y="5911366"/>
            <a:ext cx="7372760" cy="4999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489" y="5882002"/>
            <a:ext cx="1797653" cy="9634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67493" y="5856890"/>
            <a:ext cx="1824507" cy="100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01142" y="144344"/>
            <a:ext cx="3505199" cy="97631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RESULTS</a:t>
            </a:r>
            <a:endParaRPr lang="en-ZW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384432"/>
              </p:ext>
            </p:extLst>
          </p:nvPr>
        </p:nvGraphicFramePr>
        <p:xfrm>
          <a:off x="5857740" y="818911"/>
          <a:ext cx="5808371" cy="4827158"/>
        </p:xfrm>
        <a:graphic>
          <a:graphicData uri="http://schemas.openxmlformats.org/drawingml/2006/table">
            <a:tbl>
              <a:tblPr firstRow="1" firstCol="1" bandRow="1"/>
              <a:tblGrid>
                <a:gridCol w="2534434"/>
                <a:gridCol w="1687132"/>
                <a:gridCol w="1586805"/>
              </a:tblGrid>
              <a:tr h="4312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REASON  (n=91)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ADHERENCE </a:t>
                      </a:r>
                      <a:endParaRPr lang="en-ZW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≤94</a:t>
                      </a:r>
                      <a:r>
                        <a:rPr lang="en-ZW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ADHERENCE </a:t>
                      </a:r>
                      <a:endParaRPr lang="en-ZW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&gt;100</a:t>
                      </a:r>
                      <a:r>
                        <a:rPr lang="en-ZW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4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Spillage during dosing 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(14.3%)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2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 spillage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(17.6%)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2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ZW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Withdrawal challenges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ZW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(3.3%)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ZW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(4.4%)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2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ZW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Travel 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ZW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(4.4%)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2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ZW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Secondary Caregiver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ZW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(3.3%)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2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ZW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 specified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ZW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(3.3%)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ZW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(4.4%)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2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ZW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Redosing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ZW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 (15.4%)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2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ZW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electricity 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ZW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(1.1%)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2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ZW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 return of bottles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ZW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(1.1%)</a:t>
                      </a:r>
                      <a:endParaRPr lang="en-Z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09" marR="5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01142" y="1120656"/>
            <a:ext cx="3704199" cy="483673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W" sz="24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(27.4</a:t>
            </a:r>
            <a:r>
              <a:rPr lang="en-ZW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%) had 95-100% adherence</a:t>
            </a:r>
          </a:p>
          <a:p>
            <a:endParaRPr lang="en-ZW" sz="2400" dirty="0" smtClean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W" sz="2400" dirty="0" smtClean="0"/>
              <a:t>Calculated </a:t>
            </a:r>
            <a:r>
              <a:rPr lang="en-ZW" sz="2400" dirty="0"/>
              <a:t>adherence was &gt;100% in (52/91) 57% of the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W" sz="2400" dirty="0" smtClean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W" sz="24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Calculated adherence was in ≤ 94%  in 14/91 records.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W" sz="24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ZW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ZW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0224" y="6278532"/>
            <a:ext cx="1051775" cy="579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493" y="5856890"/>
            <a:ext cx="1824507" cy="1001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89" y="5882002"/>
            <a:ext cx="1797653" cy="96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375" y="598352"/>
            <a:ext cx="10225825" cy="792566"/>
          </a:xfrm>
        </p:spPr>
        <p:txBody>
          <a:bodyPr>
            <a:normAutofit/>
          </a:bodyPr>
          <a:lstStyle/>
          <a:p>
            <a:r>
              <a:rPr lang="en-ZW" sz="3400" b="1" dirty="0" smtClean="0"/>
              <a:t>Figure 1- Calculated Adherence up to 24weeks</a:t>
            </a:r>
            <a:endParaRPr lang="en-ZW" sz="3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725026"/>
              </p:ext>
            </p:extLst>
          </p:nvPr>
        </p:nvGraphicFramePr>
        <p:xfrm>
          <a:off x="2134985" y="1390918"/>
          <a:ext cx="9278604" cy="4353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89" y="5882002"/>
            <a:ext cx="1797653" cy="963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493" y="5856890"/>
            <a:ext cx="1824507" cy="100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142" y="263502"/>
            <a:ext cx="2648776" cy="721398"/>
          </a:xfrm>
        </p:spPr>
        <p:txBody>
          <a:bodyPr/>
          <a:lstStyle/>
          <a:p>
            <a:r>
              <a:rPr lang="en-ZW" b="1" dirty="0" smtClean="0"/>
              <a:t>Discussion</a:t>
            </a:r>
            <a:r>
              <a:rPr lang="en-ZW" dirty="0" smtClean="0"/>
              <a:t>  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142" y="846363"/>
            <a:ext cx="9611418" cy="5035639"/>
          </a:xfrm>
        </p:spPr>
        <p:txBody>
          <a:bodyPr>
            <a:normAutofit lnSpcReduction="10000"/>
          </a:bodyPr>
          <a:lstStyle/>
          <a:p>
            <a:r>
              <a:rPr lang="en-ZW" sz="2800" dirty="0"/>
              <a:t>R</a:t>
            </a:r>
            <a:r>
              <a:rPr lang="en-ZW" sz="2800" dirty="0" smtClean="0"/>
              <a:t>easons </a:t>
            </a:r>
            <a:r>
              <a:rPr lang="en-ZW" sz="2800" dirty="0"/>
              <a:t>for non-optimal adherence were offered by the caregivers after being presented with the calculated adherence results at the pharmacy despite some indicating no challenges in initial discussions with clinicians. </a:t>
            </a:r>
            <a:endParaRPr lang="en-ZW" sz="2800" dirty="0" smtClean="0"/>
          </a:p>
          <a:p>
            <a:r>
              <a:rPr lang="en-ZW" sz="2800" dirty="0" smtClean="0"/>
              <a:t>Adherence improved over the 24weeks. </a:t>
            </a:r>
            <a:endParaRPr lang="en-ZW" sz="2800" dirty="0"/>
          </a:p>
          <a:p>
            <a:pPr algn="just"/>
            <a:r>
              <a:rPr lang="en-ZW" sz="2800" dirty="0"/>
              <a:t>Continued  Adherence Counselling </a:t>
            </a:r>
            <a:r>
              <a:rPr lang="en-ZW" sz="2800" dirty="0" smtClean="0"/>
              <a:t>included but not limited to  </a:t>
            </a:r>
            <a:endParaRPr lang="en-ZW" sz="2800" dirty="0"/>
          </a:p>
          <a:p>
            <a:pPr marL="0" indent="0" algn="just">
              <a:buNone/>
            </a:pPr>
            <a:r>
              <a:rPr lang="en-ZW" sz="2800" dirty="0" smtClean="0"/>
              <a:t>				i)  Drug </a:t>
            </a:r>
            <a:r>
              <a:rPr lang="en-ZW" sz="2800" dirty="0"/>
              <a:t>administration </a:t>
            </a:r>
            <a:r>
              <a:rPr lang="en-ZW" sz="2800" dirty="0" smtClean="0"/>
              <a:t>training, </a:t>
            </a:r>
          </a:p>
          <a:p>
            <a:pPr marL="0" indent="0" algn="just">
              <a:buNone/>
            </a:pPr>
            <a:r>
              <a:rPr lang="en-ZW" sz="2800" dirty="0" smtClean="0"/>
              <a:t> 				ii) Good storage practices</a:t>
            </a:r>
          </a:p>
          <a:p>
            <a:pPr marL="0" indent="0" algn="just">
              <a:buNone/>
            </a:pPr>
            <a:r>
              <a:rPr lang="en-ZW" sz="2800" dirty="0" smtClean="0"/>
              <a:t>				iii) Practical reminders </a:t>
            </a:r>
          </a:p>
          <a:p>
            <a:endParaRPr lang="en-ZW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89" y="5882002"/>
            <a:ext cx="1797653" cy="963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493" y="5856890"/>
            <a:ext cx="1824507" cy="100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142" y="636989"/>
            <a:ext cx="2803323" cy="792566"/>
          </a:xfrm>
        </p:spPr>
        <p:txBody>
          <a:bodyPr/>
          <a:lstStyle/>
          <a:p>
            <a:r>
              <a:rPr lang="en-ZW" b="1" dirty="0" smtClean="0"/>
              <a:t>Conclusion</a:t>
            </a:r>
            <a:endParaRPr lang="en-ZW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142" y="1528293"/>
            <a:ext cx="8915400" cy="3777622"/>
          </a:xfrm>
        </p:spPr>
        <p:txBody>
          <a:bodyPr>
            <a:normAutofit/>
          </a:bodyPr>
          <a:lstStyle/>
          <a:p>
            <a:r>
              <a:rPr lang="en-ZW" sz="2400" dirty="0" smtClean="0"/>
              <a:t>The availability </a:t>
            </a:r>
            <a:r>
              <a:rPr lang="en-ZW" sz="2400" dirty="0"/>
              <a:t>of quantitative adherence measurement in combination with viral loads provided checkpoints for </a:t>
            </a:r>
            <a:r>
              <a:rPr lang="en-ZW" sz="2400" dirty="0" smtClean="0"/>
              <a:t>composite Adherence monitoring in P1115 at HFC</a:t>
            </a:r>
          </a:p>
          <a:p>
            <a:pPr marL="0" indent="0">
              <a:buNone/>
            </a:pPr>
            <a:endParaRPr lang="en-ZW" sz="2400" dirty="0"/>
          </a:p>
          <a:p>
            <a:r>
              <a:rPr lang="en-ZW" sz="2400" dirty="0" smtClean="0"/>
              <a:t>Quantitative adherence measure was valuable in shaping adherence counselling provided to caregivers.</a:t>
            </a:r>
          </a:p>
          <a:p>
            <a:pPr lvl="1"/>
            <a:r>
              <a:rPr lang="en-ZW" sz="2400" dirty="0" smtClean="0">
                <a:solidFill>
                  <a:srgbClr val="C00000"/>
                </a:solidFill>
              </a:rPr>
              <a:t>PATIENT-CENTRED CARE </a:t>
            </a:r>
          </a:p>
          <a:p>
            <a:endParaRPr lang="en-ZW" dirty="0" smtClean="0"/>
          </a:p>
          <a:p>
            <a:pPr marL="0" indent="0">
              <a:buNone/>
            </a:pPr>
            <a:endParaRPr lang="en-ZW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65" y="5305914"/>
            <a:ext cx="2378299" cy="1539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89" y="5882002"/>
            <a:ext cx="1797653" cy="963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493" y="5856890"/>
            <a:ext cx="1824507" cy="100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3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938" y="641561"/>
            <a:ext cx="5290453" cy="746174"/>
          </a:xfrm>
        </p:spPr>
        <p:txBody>
          <a:bodyPr/>
          <a:lstStyle/>
          <a:p>
            <a:r>
              <a:rPr lang="en-ZW" b="1" dirty="0" smtClean="0"/>
              <a:t>Zimbabwean Context</a:t>
            </a:r>
            <a:endParaRPr lang="en-ZW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1142" y="1614632"/>
            <a:ext cx="4938138" cy="4211211"/>
          </a:xfrm>
        </p:spPr>
        <p:txBody>
          <a:bodyPr>
            <a:normAutofit/>
          </a:bodyPr>
          <a:lstStyle/>
          <a:p>
            <a:r>
              <a:rPr lang="en-ZW" sz="2400" dirty="0" smtClean="0"/>
              <a:t>What we need to consider…</a:t>
            </a:r>
            <a:endParaRPr lang="en-ZW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438" y="833051"/>
            <a:ext cx="2164083" cy="2419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521" y="1916322"/>
            <a:ext cx="2423263" cy="2092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300" y="2126222"/>
            <a:ext cx="3809464" cy="36136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2889141" y="5823471"/>
            <a:ext cx="277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2800" dirty="0" smtClean="0"/>
              <a:t>Birth Testing </a:t>
            </a:r>
            <a:endParaRPr lang="en-ZW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678" y="4224867"/>
            <a:ext cx="954957" cy="15050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8405" y="4124015"/>
            <a:ext cx="815318" cy="1615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2019" y="4103466"/>
            <a:ext cx="2070948" cy="15532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0060" y="4190126"/>
            <a:ext cx="1421834" cy="15398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489" y="5882002"/>
            <a:ext cx="1797653" cy="9634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67493" y="5856890"/>
            <a:ext cx="1824507" cy="100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9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678" y="653111"/>
            <a:ext cx="2236652" cy="599383"/>
          </a:xfrm>
        </p:spPr>
        <p:txBody>
          <a:bodyPr>
            <a:normAutofit fontScale="90000"/>
          </a:bodyPr>
          <a:lstStyle/>
          <a:p>
            <a:r>
              <a:rPr lang="en-ZW" b="1" dirty="0" smtClean="0"/>
              <a:t>TATENDA</a:t>
            </a:r>
            <a:endParaRPr lang="en-ZW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8499" y="1402339"/>
            <a:ext cx="3901778" cy="2597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499" y="3999460"/>
            <a:ext cx="4524494" cy="270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277" y="1402339"/>
            <a:ext cx="2466975" cy="2597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252" y="1402338"/>
            <a:ext cx="2466975" cy="2597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4656" y="4157047"/>
            <a:ext cx="1569571" cy="8665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0350" y="5181232"/>
            <a:ext cx="4656255" cy="12838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0350" y="4157048"/>
            <a:ext cx="1388884" cy="86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360" y="585252"/>
            <a:ext cx="8911687" cy="1280890"/>
          </a:xfrm>
        </p:spPr>
        <p:txBody>
          <a:bodyPr/>
          <a:lstStyle/>
          <a:p>
            <a:r>
              <a:rPr lang="en-US" b="1" dirty="0" smtClean="0"/>
              <a:t>Potential Conflicts and Financial Disclosure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0005" y="2133600"/>
            <a:ext cx="8915400" cy="345583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 have no actual or potential conflicts </a:t>
            </a:r>
            <a:r>
              <a:rPr lang="en-US" sz="3200" dirty="0"/>
              <a:t>to </a:t>
            </a:r>
            <a:r>
              <a:rPr lang="en-US" sz="3200" dirty="0" smtClean="0"/>
              <a:t>declare in relation to this presentation.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Research </a:t>
            </a:r>
            <a:r>
              <a:rPr lang="en-US" sz="3200" dirty="0"/>
              <a:t>S</a:t>
            </a:r>
            <a:r>
              <a:rPr lang="en-US" sz="3200" dirty="0" smtClean="0"/>
              <a:t>upport: US </a:t>
            </a:r>
            <a:r>
              <a:rPr lang="en-US" sz="3200" dirty="0"/>
              <a:t>National Institutes of Health, </a:t>
            </a:r>
            <a:r>
              <a:rPr lang="en-US" sz="3200" dirty="0" smtClean="0"/>
              <a:t>UZ College Health Sciences – Clinical Trial Research Centre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07" y="5894545"/>
            <a:ext cx="1797653" cy="963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493" y="5856889"/>
            <a:ext cx="1824507" cy="100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225" y="476495"/>
            <a:ext cx="4966974" cy="869839"/>
          </a:xfrm>
        </p:spPr>
        <p:txBody>
          <a:bodyPr/>
          <a:lstStyle/>
          <a:p>
            <a:r>
              <a:rPr lang="en-ZW" b="1" dirty="0" smtClean="0"/>
              <a:t>Presentation Outline</a:t>
            </a:r>
            <a:endParaRPr lang="en-ZW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225" y="1703387"/>
            <a:ext cx="8915400" cy="3777622"/>
          </a:xfrm>
        </p:spPr>
        <p:txBody>
          <a:bodyPr>
            <a:normAutofit/>
          </a:bodyPr>
          <a:lstStyle/>
          <a:p>
            <a:r>
              <a:rPr lang="en-ZW" sz="3200" dirty="0" smtClean="0"/>
              <a:t>Background</a:t>
            </a:r>
          </a:p>
          <a:p>
            <a:r>
              <a:rPr lang="en-ZW" sz="3200" dirty="0" smtClean="0">
                <a:solidFill>
                  <a:schemeClr val="tx1"/>
                </a:solidFill>
              </a:rPr>
              <a:t>Methods</a:t>
            </a:r>
            <a:r>
              <a:rPr lang="en-ZW" sz="3200" dirty="0" smtClean="0"/>
              <a:t> </a:t>
            </a:r>
          </a:p>
          <a:p>
            <a:r>
              <a:rPr lang="en-ZW" sz="3200" dirty="0" smtClean="0"/>
              <a:t>Results</a:t>
            </a:r>
          </a:p>
          <a:p>
            <a:r>
              <a:rPr lang="en-ZW" sz="3200" dirty="0" smtClean="0"/>
              <a:t>Discussion </a:t>
            </a:r>
          </a:p>
          <a:p>
            <a:r>
              <a:rPr lang="en-ZW" sz="3200" dirty="0" smtClean="0"/>
              <a:t>Conclusion</a:t>
            </a:r>
          </a:p>
          <a:p>
            <a:endParaRPr lang="en-ZW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72" y="5875718"/>
            <a:ext cx="1797653" cy="963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493" y="5838062"/>
            <a:ext cx="1824507" cy="100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108" y="516899"/>
            <a:ext cx="4838185" cy="865546"/>
          </a:xfrm>
        </p:spPr>
        <p:txBody>
          <a:bodyPr/>
          <a:lstStyle/>
          <a:p>
            <a:r>
              <a:rPr lang="en-ZW" b="1" dirty="0" smtClean="0"/>
              <a:t>Adherence Defined </a:t>
            </a:r>
            <a:endParaRPr lang="en-ZW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108" y="1223493"/>
            <a:ext cx="9878096" cy="45204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ZW" dirty="0"/>
              <a:t>	</a:t>
            </a:r>
            <a:endParaRPr lang="en-ZW" dirty="0" smtClean="0"/>
          </a:p>
          <a:p>
            <a:pPr marL="0" indent="0">
              <a:buNone/>
            </a:pPr>
            <a:r>
              <a:rPr lang="en-ZW" dirty="0"/>
              <a:t>	</a:t>
            </a:r>
            <a:r>
              <a:rPr lang="en-ZW" dirty="0" smtClean="0"/>
              <a:t>  </a:t>
            </a:r>
            <a:r>
              <a:rPr lang="en-ZW" sz="3500" dirty="0" smtClean="0"/>
              <a:t>“the </a:t>
            </a:r>
            <a:r>
              <a:rPr lang="en-ZW" sz="3500" dirty="0"/>
              <a:t>extent to which a person’s behaviour – taking </a:t>
            </a:r>
            <a:r>
              <a:rPr lang="en-ZW" sz="3500" dirty="0" smtClean="0"/>
              <a:t>	medication, following a diet, and/or </a:t>
            </a:r>
            <a:r>
              <a:rPr lang="en-ZW" sz="3500" dirty="0"/>
              <a:t>executing </a:t>
            </a:r>
            <a:r>
              <a:rPr lang="en-ZW" sz="3500" dirty="0" smtClean="0"/>
              <a:t>	lifestyle changes, corresponds with </a:t>
            </a:r>
            <a:r>
              <a:rPr lang="en-ZW" sz="3500" dirty="0"/>
              <a:t>agreed </a:t>
            </a:r>
            <a:r>
              <a:rPr lang="en-ZW" sz="3500" dirty="0" smtClean="0"/>
              <a:t>	recommendations from a health </a:t>
            </a:r>
            <a:r>
              <a:rPr lang="en-ZW" sz="3500" dirty="0"/>
              <a:t>care provider</a:t>
            </a:r>
            <a:r>
              <a:rPr lang="en-ZW" sz="3500" dirty="0" smtClean="0"/>
              <a:t>.”   </a:t>
            </a:r>
            <a:r>
              <a:rPr lang="en-ZW" sz="3500" i="1" dirty="0"/>
              <a:t>	</a:t>
            </a:r>
            <a:r>
              <a:rPr lang="en-ZW" sz="3500" i="1" dirty="0" smtClean="0"/>
              <a:t>WHO 2003</a:t>
            </a:r>
          </a:p>
          <a:p>
            <a:pPr marL="0" indent="0">
              <a:buNone/>
            </a:pPr>
            <a:endParaRPr lang="en-ZW" sz="3500" i="1" dirty="0" smtClean="0"/>
          </a:p>
          <a:p>
            <a:r>
              <a:rPr lang="en-ZW" sz="3500" i="1" dirty="0" smtClean="0"/>
              <a:t>Optimum adherence key to treatment success!</a:t>
            </a:r>
          </a:p>
          <a:p>
            <a:pPr marL="0" indent="0">
              <a:buNone/>
            </a:pPr>
            <a:r>
              <a:rPr lang="en-ZW" sz="2600" i="1" dirty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5874" y="6441679"/>
            <a:ext cx="7002478" cy="365125"/>
          </a:xfrm>
        </p:spPr>
        <p:txBody>
          <a:bodyPr/>
          <a:lstStyle/>
          <a:p>
            <a:r>
              <a:rPr lang="en-ZW" dirty="0" smtClean="0"/>
              <a:t>BACKGROUND</a:t>
            </a:r>
            <a:endParaRPr lang="en-ZW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493" y="5835464"/>
            <a:ext cx="1824507" cy="1001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55" y="5894546"/>
            <a:ext cx="1797653" cy="96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88154" y="499606"/>
            <a:ext cx="9237930" cy="773355"/>
          </a:xfrm>
        </p:spPr>
        <p:txBody>
          <a:bodyPr/>
          <a:lstStyle/>
          <a:p>
            <a:r>
              <a:rPr lang="en-ZW" b="1" dirty="0" smtClean="0"/>
              <a:t>Factors Affecting Paediatric Adherence </a:t>
            </a:r>
            <a:endParaRPr lang="en-ZW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349310" y="6446132"/>
            <a:ext cx="6863614" cy="365125"/>
          </a:xfrm>
        </p:spPr>
        <p:txBody>
          <a:bodyPr/>
          <a:lstStyle/>
          <a:p>
            <a:r>
              <a:rPr lang="en-ZW" dirty="0" smtClean="0"/>
              <a:t>BACKGROUND</a:t>
            </a:r>
            <a:endParaRPr lang="en-ZW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288921" y="39217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288921" y="39217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/>
          </a:p>
        </p:txBody>
      </p:sp>
      <p:pic>
        <p:nvPicPr>
          <p:cNvPr id="1031" name="Picture 7" descr="https://www.ncbi.nlm.nih.gov/corecgi/tileshop/tileshop.fcgi?p=PMC3&amp;id=292041&amp;s=23&amp;r=1&amp;c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54" y="1507733"/>
            <a:ext cx="8925059" cy="41520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1" y="5894546"/>
            <a:ext cx="1797653" cy="9634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7493" y="5856890"/>
            <a:ext cx="1824507" cy="100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9104" y="576554"/>
            <a:ext cx="8194741" cy="849947"/>
          </a:xfrm>
        </p:spPr>
        <p:txBody>
          <a:bodyPr/>
          <a:lstStyle/>
          <a:p>
            <a:pPr algn="ctr" eaLnBrk="1" hangingPunct="1"/>
            <a:r>
              <a:rPr lang="en-US" altLang="en-US" sz="3600" b="1" dirty="0"/>
              <a:t>Methods of Measuring Adherence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009104" y="1301972"/>
            <a:ext cx="5988676" cy="460194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Self-reporting </a:t>
            </a:r>
          </a:p>
          <a:p>
            <a:pPr eaLnBrk="1" hangingPunct="1"/>
            <a:r>
              <a:rPr lang="en-US" altLang="en-US" sz="2800" dirty="0" smtClean="0"/>
              <a:t>Pill counts</a:t>
            </a:r>
          </a:p>
          <a:p>
            <a:pPr eaLnBrk="1" hangingPunct="1"/>
            <a:r>
              <a:rPr lang="en-US" altLang="en-US" sz="2800" dirty="0" smtClean="0"/>
              <a:t>Pharmacy records</a:t>
            </a:r>
          </a:p>
          <a:p>
            <a:pPr eaLnBrk="1" hangingPunct="1"/>
            <a:r>
              <a:rPr lang="en-US" altLang="en-US" sz="2800" dirty="0" smtClean="0"/>
              <a:t>Provider estimate</a:t>
            </a:r>
          </a:p>
          <a:p>
            <a:pPr eaLnBrk="1" hangingPunct="1"/>
            <a:r>
              <a:rPr lang="en-US" altLang="en-US" sz="2800" dirty="0" smtClean="0"/>
              <a:t>Pill identification test</a:t>
            </a:r>
          </a:p>
          <a:p>
            <a:pPr eaLnBrk="1" hangingPunct="1"/>
            <a:r>
              <a:rPr lang="en-US" altLang="en-US" sz="2800" dirty="0" smtClean="0"/>
              <a:t>Electronic devices—MEMS</a:t>
            </a:r>
          </a:p>
          <a:p>
            <a:pPr eaLnBrk="1" hangingPunct="1"/>
            <a:r>
              <a:rPr lang="en-US" altLang="en-US" sz="2800" dirty="0" smtClean="0"/>
              <a:t>Biological markers—Viral load</a:t>
            </a:r>
          </a:p>
          <a:p>
            <a:pPr eaLnBrk="1" hangingPunct="1"/>
            <a:r>
              <a:rPr lang="en-US" altLang="en-US" sz="2800" dirty="0" smtClean="0"/>
              <a:t>Measuring medicine levels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204892" y="1301972"/>
            <a:ext cx="3181082" cy="427458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W" dirty="0" smtClean="0"/>
              <a:t>BACKGROUND</a:t>
            </a:r>
            <a:endParaRPr lang="en-ZW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51" y="5903913"/>
            <a:ext cx="1797653" cy="963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7493" y="5866257"/>
            <a:ext cx="1824507" cy="100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08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1203"/>
          </a:xfrm>
        </p:spPr>
        <p:txBody>
          <a:bodyPr>
            <a:normAutofit/>
          </a:bodyPr>
          <a:lstStyle/>
          <a:p>
            <a:r>
              <a:rPr lang="en-ZW" b="1" dirty="0" smtClean="0"/>
              <a:t>Measuring Paediatric Adherence </a:t>
            </a:r>
            <a:endParaRPr lang="en-ZW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9104" y="1249252"/>
            <a:ext cx="9495508" cy="414699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ZW" sz="7000" dirty="0"/>
              <a:t> </a:t>
            </a:r>
            <a:r>
              <a:rPr lang="en-ZW" sz="7000" dirty="0" smtClean="0"/>
              <a:t>        </a:t>
            </a:r>
            <a:r>
              <a:rPr lang="en-ZW" sz="5100" b="1" dirty="0" smtClean="0">
                <a:solidFill>
                  <a:schemeClr val="accent2">
                    <a:lumMod val="75000"/>
                  </a:schemeClr>
                </a:solidFill>
              </a:rPr>
              <a:t>NO GOLD STANDARD</a:t>
            </a:r>
          </a:p>
          <a:p>
            <a:pPr marL="0" indent="0" algn="ctr">
              <a:buNone/>
            </a:pPr>
            <a:endParaRPr lang="en-ZW" sz="5100" dirty="0" smtClean="0"/>
          </a:p>
          <a:p>
            <a:r>
              <a:rPr lang="en-ZW" sz="5100" b="1" dirty="0" smtClean="0"/>
              <a:t>BUT at  </a:t>
            </a:r>
            <a:r>
              <a:rPr lang="en-ZW" sz="5100" b="1" dirty="0"/>
              <a:t>least one method of measuring adherence to ART should be used in addition to monitoring viral </a:t>
            </a:r>
            <a:r>
              <a:rPr lang="en-ZW" sz="5100" b="1" dirty="0" smtClean="0"/>
              <a:t>load</a:t>
            </a:r>
          </a:p>
          <a:p>
            <a:pPr marL="0" indent="0">
              <a:buNone/>
            </a:pPr>
            <a:endParaRPr lang="en-ZW" b="1" dirty="0" smtClean="0"/>
          </a:p>
          <a:p>
            <a:endParaRPr lang="en-ZW" b="1" dirty="0" smtClean="0"/>
          </a:p>
          <a:p>
            <a:pPr lvl="1"/>
            <a:r>
              <a:rPr lang="en-ZW" i="1" dirty="0" smtClean="0"/>
              <a:t>BFarley </a:t>
            </a:r>
            <a:r>
              <a:rPr lang="en-ZW" i="1" dirty="0"/>
              <a:t>JJ, Montepiedra G, Storm D, et al. Assessment of adherence to antiretroviral therapy in perinatally HIV-infected children and youth using self-report measures and pill count. J Dev Behav Pediatr. 2008;29(5):377-384</a:t>
            </a:r>
            <a:r>
              <a:rPr lang="en-ZW" i="1" dirty="0" smtClean="0"/>
              <a:t>.</a:t>
            </a:r>
            <a:endParaRPr lang="en-ZW" i="1" dirty="0"/>
          </a:p>
          <a:p>
            <a:pPr lvl="1"/>
            <a:r>
              <a:rPr lang="en-ZW" i="1" dirty="0"/>
              <a:t>Khan M, Song X, Williams K, Bright K, Sill A, Rakhmanina N. Evaluating adherence to medication in children and adolescents with HIV. Arch Dis Child. 2009;94(12):970-973. </a:t>
            </a:r>
          </a:p>
          <a:p>
            <a:pPr lvl="1"/>
            <a:r>
              <a:rPr lang="en-ZW" i="1" dirty="0"/>
              <a:t>Burack G, Gaur S, Marone R, Petrova A. Adherence to antiretroviral therapy in pediatric patients with human immunodeficiency virus (HIV-1). J Pediatr Nurs. 2010;25(6):500-504. </a:t>
            </a:r>
            <a:endParaRPr lang="en-ZW" i="1" dirty="0" smtClean="0"/>
          </a:p>
          <a:p>
            <a:endParaRPr lang="en-ZW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W" dirty="0" smtClean="0"/>
              <a:t>BACKGROUND</a:t>
            </a:r>
            <a:endParaRPr lang="en-ZW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1" y="5903913"/>
            <a:ext cx="1797653" cy="963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493" y="5866257"/>
            <a:ext cx="1824507" cy="100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104" y="230331"/>
            <a:ext cx="4812427" cy="792566"/>
          </a:xfrm>
        </p:spPr>
        <p:txBody>
          <a:bodyPr/>
          <a:lstStyle/>
          <a:p>
            <a:r>
              <a:rPr lang="en-ZW" b="1" dirty="0" smtClean="0"/>
              <a:t>P1115 </a:t>
            </a:r>
            <a:r>
              <a:rPr lang="en-ZW" b="1" dirty="0"/>
              <a:t> </a:t>
            </a:r>
            <a:r>
              <a:rPr lang="en-ZW" b="1" dirty="0" smtClean="0"/>
              <a:t>Background</a:t>
            </a:r>
            <a:endParaRPr lang="en-ZW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104" y="1654542"/>
            <a:ext cx="8753363" cy="42117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9104" y="1022897"/>
            <a:ext cx="8911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W" dirty="0"/>
              <a:t>To assess HIV remission among HIV-infected neonates who initiate ART within 48 hours of birth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1" y="5903913"/>
            <a:ext cx="1797653" cy="963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493" y="5866257"/>
            <a:ext cx="1824507" cy="100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R &amp; P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448" r="-127448"/>
          <a:stretch>
            <a:fillRect/>
          </a:stretch>
        </p:blipFill>
        <p:spPr bwMode="auto">
          <a:xfrm>
            <a:off x="188807" y="515672"/>
            <a:ext cx="6891652" cy="377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4912" y="1237266"/>
            <a:ext cx="2943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HIV infected Mum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603" y="2998615"/>
            <a:ext cx="306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Start ARVs within 48hrs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97020" y="1814241"/>
            <a:ext cx="8979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13">
            <a:extLst>
              <a:ext uri="{FF2B5EF4-FFF2-40B4-BE49-F238E27FC236}">
                <a16:creationId xmlns:a16="http://schemas.microsoft.com/office/drawing/2014/main" xmlns="" id="{DD5BBCA2-CDFD-4759-BB99-212D8915AB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618" y="1117927"/>
            <a:ext cx="2152650" cy="143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853722" y="88218"/>
            <a:ext cx="1566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Confirm HIV infection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912" y="1150145"/>
            <a:ext cx="2301503" cy="1384429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stCxn id="18" idx="3"/>
            <a:endCxn id="10" idx="1"/>
          </p:cNvCxnSpPr>
          <p:nvPr/>
        </p:nvCxnSpPr>
        <p:spPr>
          <a:xfrm flipV="1">
            <a:off x="7813415" y="1837065"/>
            <a:ext cx="1408203" cy="52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2"/>
          </p:cNvCxnSpPr>
          <p:nvPr/>
        </p:nvCxnSpPr>
        <p:spPr>
          <a:xfrm>
            <a:off x="8637112" y="1103881"/>
            <a:ext cx="0" cy="7331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646" y="3840216"/>
            <a:ext cx="3726558" cy="1526322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9889614" y="2534574"/>
            <a:ext cx="0" cy="13056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751126" y="151443"/>
            <a:ext cx="24408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Continue ARVs if </a:t>
            </a:r>
            <a:r>
              <a:rPr lang="en-US" sz="2000" dirty="0" smtClean="0">
                <a:solidFill>
                  <a:srgbClr val="FF0000"/>
                </a:solidFill>
              </a:rPr>
              <a:t>infected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862915" y="5494156"/>
            <a:ext cx="69502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Continue ARVs to 84 weeks and evaluate for </a:t>
            </a:r>
            <a:r>
              <a:rPr lang="en-US" sz="2000" dirty="0" smtClean="0">
                <a:solidFill>
                  <a:srgbClr val="FF0000"/>
                </a:solidFill>
              </a:rPr>
              <a:t>stopping.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763710" y="2736544"/>
            <a:ext cx="1457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 (10%) infants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infected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0048" y="3572479"/>
            <a:ext cx="2536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136 enrolled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7493" y="5871302"/>
            <a:ext cx="1824507" cy="100111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246" y="5920373"/>
            <a:ext cx="1797653" cy="96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6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2593</TotalTime>
  <Words>642</Words>
  <Application>Microsoft Office PowerPoint</Application>
  <PresentationFormat>Widescreen</PresentationFormat>
  <Paragraphs>131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Times New Roman</vt:lpstr>
      <vt:lpstr>Wingdings 3</vt:lpstr>
      <vt:lpstr>Wisp</vt:lpstr>
      <vt:lpstr>Quantitative Adherence Measurement In Infants  Receiving ARV Syrups: P1115   Zimbabwe, Harare Family Care Experience</vt:lpstr>
      <vt:lpstr>Potential Conflicts and Financial Disclosure</vt:lpstr>
      <vt:lpstr>Presentation Outline</vt:lpstr>
      <vt:lpstr>Adherence Defined </vt:lpstr>
      <vt:lpstr>Factors Affecting Paediatric Adherence </vt:lpstr>
      <vt:lpstr>Methods of Measuring Adherence </vt:lpstr>
      <vt:lpstr>Measuring Paediatric Adherence </vt:lpstr>
      <vt:lpstr>P1115  Background</vt:lpstr>
      <vt:lpstr>PowerPoint Presentation</vt:lpstr>
      <vt:lpstr> Adherence Measure </vt:lpstr>
      <vt:lpstr>Drug Dispensing</vt:lpstr>
      <vt:lpstr>Adherence Measure</vt:lpstr>
      <vt:lpstr>RESULTS</vt:lpstr>
      <vt:lpstr>Figure 1- Calculated Adherence up to 24weeks</vt:lpstr>
      <vt:lpstr>Discussion  </vt:lpstr>
      <vt:lpstr>Conclusion</vt:lpstr>
      <vt:lpstr>Zimbabwean Context</vt:lpstr>
      <vt:lpstr>TATENDA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in using quantitative adherence calculation as an adherence indicator in children receiving ART medication in syrup form in the P1115 study: The HFC CRS experience</dc:title>
  <dc:creator>Tsungai</dc:creator>
  <cp:lastModifiedBy>Tsungai</cp:lastModifiedBy>
  <cp:revision>144</cp:revision>
  <cp:lastPrinted>2018-02-01T14:01:55Z</cp:lastPrinted>
  <dcterms:created xsi:type="dcterms:W3CDTF">2018-01-29T12:37:33Z</dcterms:created>
  <dcterms:modified xsi:type="dcterms:W3CDTF">2018-04-26T08:40:42Z</dcterms:modified>
</cp:coreProperties>
</file>